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10287000" cx="18288000"/>
  <p:notesSz cx="6858000" cy="9144000"/>
  <p:embeddedFontLst>
    <p:embeddedFont>
      <p:font typeface="Arim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5" roundtripDataSignature="AMtx7mi/cN/X99j+peWhy0o3CmnM9vp6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im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Arimo-italic.fntdata"/><Relationship Id="rId10" Type="http://schemas.openxmlformats.org/officeDocument/2006/relationships/slide" Target="slides/slide5.xml"/><Relationship Id="rId32" Type="http://schemas.openxmlformats.org/officeDocument/2006/relationships/font" Target="fonts/Arimo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Arim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8189754d3_1_1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g3a8189754d3_1_16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a8189754d3_1_1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6" name="Google Shape;206;g3a8189754d3_1_16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a8189754d3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6" name="Google Shape;216;g3a8189754d3_1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a8189754d3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7" name="Google Shape;227;g3a8189754d3_1_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a8189754d3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g3a8189754d3_1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a8189754d3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g3a8189754d3_1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a8189754d3_1_1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0" name="Google Shape;260;g3a8189754d3_1_15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a8189754d3_1_1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g3a8189754d3_1_15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a8189754d3_1_1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5" name="Google Shape;285;g3a8189754d3_1_15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a8189754d3_1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7" name="Google Shape;297;g3a8189754d3_1_15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a8189754d3_1_1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9" name="Google Shape;309;g3a8189754d3_1_15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a8189754d3_1_1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1" name="Google Shape;321;g3a8189754d3_1_15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a8189754d3_1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3" name="Google Shape;333;g3a8189754d3_1_15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a8189754d3_1_1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5" name="Google Shape;345;g3a8189754d3_1_16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5" name="Google Shape;35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a96f61adcb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4" name="Google Shape;364;g3a96f61adcb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8189754d3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g3a8189754d3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8189754d3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g3a8189754d3_1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a8189754d3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3a8189754d3_1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96f61adc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g3a96f61adcb_1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96f61adc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g3a96f61adcb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9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3.png"/><Relationship Id="rId8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3.png"/><Relationship Id="rId8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3.png"/><Relationship Id="rId8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Relationship Id="rId7" Type="http://schemas.openxmlformats.org/officeDocument/2006/relationships/image" Target="../media/image13.png"/><Relationship Id="rId8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19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28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2.png"/><Relationship Id="rId9" Type="http://schemas.openxmlformats.org/officeDocument/2006/relationships/image" Target="../media/image21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5486400" y="4104838"/>
            <a:ext cx="7315200" cy="2077325"/>
          </a:xfrm>
          <a:custGeom>
            <a:rect b="b" l="l" r="r" t="t"/>
            <a:pathLst>
              <a:path extrusionOk="0" h="2077325" w="7315200">
                <a:moveTo>
                  <a:pt x="0" y="0"/>
                </a:moveTo>
                <a:lnTo>
                  <a:pt x="7315200" y="0"/>
                </a:lnTo>
                <a:lnTo>
                  <a:pt x="7315200" y="2077324"/>
                </a:lnTo>
                <a:lnTo>
                  <a:pt x="0" y="2077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2972625" y="4004419"/>
            <a:ext cx="1852106" cy="772346"/>
          </a:xfrm>
          <a:custGeom>
            <a:rect b="b" l="l" r="r" t="t"/>
            <a:pathLst>
              <a:path extrusionOk="0" h="772346" w="1852106">
                <a:moveTo>
                  <a:pt x="0" y="0"/>
                </a:moveTo>
                <a:lnTo>
                  <a:pt x="1852107" y="0"/>
                </a:lnTo>
                <a:lnTo>
                  <a:pt x="1852107" y="772346"/>
                </a:lnTo>
                <a:lnTo>
                  <a:pt x="0" y="7723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5636449" y="-1156915"/>
            <a:ext cx="2651551" cy="5566234"/>
          </a:xfrm>
          <a:custGeom>
            <a:rect b="b" l="l" r="r" t="t"/>
            <a:pathLst>
              <a:path extrusionOk="0" h="5566234" w="2651551">
                <a:moveTo>
                  <a:pt x="0" y="0"/>
                </a:moveTo>
                <a:lnTo>
                  <a:pt x="2651551" y="0"/>
                </a:lnTo>
                <a:lnTo>
                  <a:pt x="2651551" y="5566234"/>
                </a:lnTo>
                <a:lnTo>
                  <a:pt x="0" y="55662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 flipH="1">
            <a:off x="0" y="5566234"/>
            <a:ext cx="2248801" cy="4720766"/>
          </a:xfrm>
          <a:custGeom>
            <a:rect b="b" l="l" r="r" t="t"/>
            <a:pathLst>
              <a:path extrusionOk="0" h="4720766" w="2248801">
                <a:moveTo>
                  <a:pt x="2248801" y="0"/>
                </a:moveTo>
                <a:lnTo>
                  <a:pt x="0" y="0"/>
                </a:lnTo>
                <a:lnTo>
                  <a:pt x="0" y="4720766"/>
                </a:lnTo>
                <a:lnTo>
                  <a:pt x="2248801" y="4720766"/>
                </a:lnTo>
                <a:lnTo>
                  <a:pt x="2248801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13933406" y="4793888"/>
            <a:ext cx="1852106" cy="772346"/>
          </a:xfrm>
          <a:custGeom>
            <a:rect b="b" l="l" r="r" t="t"/>
            <a:pathLst>
              <a:path extrusionOk="0" h="772346" w="1852106">
                <a:moveTo>
                  <a:pt x="0" y="0"/>
                </a:moveTo>
                <a:lnTo>
                  <a:pt x="1852107" y="0"/>
                </a:lnTo>
                <a:lnTo>
                  <a:pt x="1852107" y="772346"/>
                </a:lnTo>
                <a:lnTo>
                  <a:pt x="0" y="7723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7419250" y="6386050"/>
            <a:ext cx="42813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4"/>
              <a:buFont typeface="Arial"/>
              <a:buNone/>
            </a:pPr>
            <a:r>
              <a:rPr lang="en-US" sz="2294">
                <a:solidFill>
                  <a:srgbClr val="FFFFFF"/>
                </a:solidFill>
              </a:rPr>
              <a:t>22nd</a:t>
            </a:r>
            <a:r>
              <a:rPr b="0" i="0" lang="en-US" sz="229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94">
                <a:solidFill>
                  <a:srgbClr val="FFFFFF"/>
                </a:solidFill>
              </a:rPr>
              <a:t>November</a:t>
            </a:r>
            <a:r>
              <a:rPr b="0" i="0" lang="en-US" sz="229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202</a:t>
            </a:r>
            <a:r>
              <a:rPr lang="en-US" sz="2294">
                <a:solidFill>
                  <a:srgbClr val="FFFFFF"/>
                </a:solidFill>
              </a:rPr>
              <a:t>5</a:t>
            </a:r>
            <a:r>
              <a:rPr b="0" i="0" lang="en-US" sz="229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294">
                <a:solidFill>
                  <a:srgbClr val="FFFFFF"/>
                </a:solidFill>
              </a:rPr>
              <a:t>Buea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8189754d3_1_1618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99" name="Google Shape;199;g3a8189754d3_1_1618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00" name="Google Shape;200;g3a8189754d3_1_1618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01" name="Google Shape;201;g3a8189754d3_1_1618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g3a8189754d3_1_1618"/>
          <p:cNvSpPr txBox="1"/>
          <p:nvPr/>
        </p:nvSpPr>
        <p:spPr>
          <a:xfrm>
            <a:off x="1108848" y="1106832"/>
            <a:ext cx="15348300" cy="22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800" lIns="141650" spcFirstLastPara="1" rIns="141650" wrap="square" tIns="7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77">
                <a:solidFill>
                  <a:srgbClr val="21FFFE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How It Works: the Pipeline Flow</a:t>
            </a:r>
            <a:br>
              <a:rPr b="1" lang="en-US" sz="5577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5577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03" name="Google Shape;203;g3a8189754d3_1_1618"/>
          <p:cNvSpPr txBox="1"/>
          <p:nvPr/>
        </p:nvSpPr>
        <p:spPr>
          <a:xfrm>
            <a:off x="1108847" y="2536870"/>
            <a:ext cx="15348300" cy="6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70800" lIns="141650" spcFirstLastPara="1" rIns="141650" wrap="square" tIns="70800">
            <a:noAutofit/>
          </a:bodyPr>
          <a:lstStyle/>
          <a:p>
            <a:pPr indent="-600160" lvl="0" marL="708385" rtl="0" algn="l">
              <a:lnSpc>
                <a:spcPct val="115000"/>
              </a:lnSpc>
              <a:spcBef>
                <a:spcPts val="1859"/>
              </a:spcBef>
              <a:spcAft>
                <a:spcPts val="0"/>
              </a:spcAft>
              <a:buClr>
                <a:srgbClr val="FFFFFF"/>
              </a:buClr>
              <a:buSzPts val="3874"/>
              <a:buAutoNum type="arabicPeriod"/>
            </a:pPr>
            <a:r>
              <a:rPr b="1"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Data Ingestion</a:t>
            </a:r>
            <a:r>
              <a:rPr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</a:t>
            </a:r>
            <a:r>
              <a:rPr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A healthcare worker uploads a CSV file containing patient data to an S3 bucket.</a:t>
            </a:r>
            <a:endParaRPr sz="3873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600160" lvl="0" marL="7083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74"/>
              <a:buAutoNum type="arabicPeriod"/>
            </a:pPr>
            <a:r>
              <a:rPr b="1"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Automated Processing</a:t>
            </a:r>
            <a:r>
              <a:rPr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</a:t>
            </a:r>
            <a:r>
              <a:rPr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A </a:t>
            </a:r>
            <a:r>
              <a:rPr b="1"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Glue Workflow</a:t>
            </a:r>
            <a:r>
              <a:rPr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triggers a </a:t>
            </a:r>
            <a:r>
              <a:rPr b="1"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Glue Job</a:t>
            </a:r>
            <a:r>
              <a:rPr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on a daily schedule.</a:t>
            </a:r>
            <a:endParaRPr sz="3873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600160" lvl="0" marL="70838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74"/>
              <a:buAutoNum type="arabicPeriod"/>
            </a:pPr>
            <a:r>
              <a:rPr b="1"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ETL</a:t>
            </a:r>
            <a:r>
              <a:rPr lang="en-US" sz="3873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</a:t>
            </a:r>
            <a:r>
              <a:rPr lang="en-US" sz="3873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The Glue Job processes the data, identifying babies with near due vaccinations.</a:t>
            </a:r>
            <a:endParaRPr sz="3873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lnSpc>
                <a:spcPct val="115000"/>
              </a:lnSpc>
              <a:spcBef>
                <a:spcPts val="1859"/>
              </a:spcBef>
              <a:spcAft>
                <a:spcPts val="0"/>
              </a:spcAft>
              <a:buNone/>
            </a:pPr>
            <a:r>
              <a:rPr b="1" lang="en-US" sz="402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4. </a:t>
            </a:r>
            <a:r>
              <a:rPr b="1"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Proactive Notifications</a:t>
            </a:r>
            <a:r>
              <a:rPr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 </a:t>
            </a:r>
            <a:r>
              <a:rPr lang="en-US" sz="402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The Glue Job publishes two separate messages to an </a:t>
            </a:r>
            <a:r>
              <a:rPr b="1" lang="en-US" sz="402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SNS topic</a:t>
            </a:r>
            <a:r>
              <a:rPr lang="en-US" sz="4028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, one for babies ready for vaccination and another if there are no babies due for vaccination.</a:t>
            </a:r>
            <a:endParaRPr sz="4028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1416772" rtl="0" algn="l">
              <a:lnSpc>
                <a:spcPct val="115000"/>
              </a:lnSpc>
              <a:spcBef>
                <a:spcPts val="1859"/>
              </a:spcBef>
              <a:spcAft>
                <a:spcPts val="0"/>
              </a:spcAft>
              <a:buNone/>
            </a:pPr>
            <a:r>
              <a:t/>
            </a:r>
            <a:endParaRPr sz="3873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354192" rtl="0" algn="l">
              <a:spcBef>
                <a:spcPts val="1859"/>
              </a:spcBef>
              <a:spcAft>
                <a:spcPts val="0"/>
              </a:spcAft>
              <a:buNone/>
            </a:pPr>
            <a:r>
              <a:t/>
            </a:r>
            <a:endParaRPr b="1" sz="6538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81169" lvl="0" marL="354192" rtl="0" algn="l">
              <a:spcBef>
                <a:spcPts val="1549"/>
              </a:spcBef>
              <a:spcAft>
                <a:spcPts val="0"/>
              </a:spcAft>
              <a:buNone/>
            </a:pPr>
            <a:r>
              <a:t/>
            </a:r>
            <a:endParaRPr sz="4803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a8189754d3_1_1626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09" name="Google Shape;209;g3a8189754d3_1_1626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10" name="Google Shape;210;g3a8189754d3_1_1626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11" name="Google Shape;211;g3a8189754d3_1_1626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g3a8189754d3_1_1626"/>
          <p:cNvSpPr txBox="1"/>
          <p:nvPr/>
        </p:nvSpPr>
        <p:spPr>
          <a:xfrm>
            <a:off x="1141395" y="618529"/>
            <a:ext cx="15348300" cy="22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800" lIns="141650" spcFirstLastPara="1" rIns="141650" wrap="square" tIns="7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77">
                <a:solidFill>
                  <a:srgbClr val="21FFFE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How It Works: the Pipeline Flow</a:t>
            </a:r>
            <a:br>
              <a:rPr b="1" lang="en-US" sz="5577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5577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13" name="Google Shape;213;g3a8189754d3_1_1626"/>
          <p:cNvSpPr txBox="1"/>
          <p:nvPr/>
        </p:nvSpPr>
        <p:spPr>
          <a:xfrm>
            <a:off x="1141393" y="2439211"/>
            <a:ext cx="15348300" cy="6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70800" lIns="141650" spcFirstLastPara="1" rIns="141650" wrap="square" tIns="708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59"/>
              </a:spcBef>
              <a:spcAft>
                <a:spcPts val="0"/>
              </a:spcAft>
              <a:buNone/>
            </a:pP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</a:t>
            </a: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 </a:t>
            </a:r>
            <a:r>
              <a:rPr b="1"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Email Reminders</a:t>
            </a:r>
            <a:r>
              <a:rPr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</a:t>
            </a:r>
            <a:r>
              <a:rPr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SNS delivers these messages to the subscribed Public Relations Officer (PRO) via email.</a:t>
            </a:r>
            <a:endParaRPr sz="4028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lnSpc>
                <a:spcPct val="115000"/>
              </a:lnSpc>
              <a:spcBef>
                <a:spcPts val="1859"/>
              </a:spcBef>
              <a:spcAft>
                <a:spcPts val="1859"/>
              </a:spcAft>
              <a:buNone/>
            </a:pP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6</a:t>
            </a: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 </a:t>
            </a:r>
            <a:r>
              <a:rPr b="1"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Data Analysis</a:t>
            </a:r>
            <a:r>
              <a:rPr lang="en-US" sz="4028">
                <a:solidFill>
                  <a:srgbClr val="82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 </a:t>
            </a:r>
            <a:r>
              <a:rPr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The PRO or other stakeholders can use </a:t>
            </a: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Athena</a:t>
            </a:r>
            <a:r>
              <a:rPr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to run SQL queries or create a dashboard in </a:t>
            </a:r>
            <a:r>
              <a:rPr b="1"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QuickSight</a:t>
            </a:r>
            <a:r>
              <a:rPr lang="en-US" sz="4028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to analyze vaccination trends and forecasts.</a:t>
            </a:r>
            <a:endParaRPr sz="6817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a8189754d3_1_71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19" name="Google Shape;219;g3a8189754d3_1_71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20" name="Google Shape;220;g3a8189754d3_1_71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21" name="Google Shape;221;g3a8189754d3_1_71"/>
          <p:cNvSpPr/>
          <p:nvPr/>
        </p:nvSpPr>
        <p:spPr>
          <a:xfrm>
            <a:off x="1105038" y="0"/>
            <a:ext cx="4724990" cy="5448300"/>
          </a:xfrm>
          <a:custGeom>
            <a:rect b="b" l="l" r="r" t="t"/>
            <a:pathLst>
              <a:path extrusionOk="0" h="5448300" w="4724990">
                <a:moveTo>
                  <a:pt x="0" y="0"/>
                </a:moveTo>
                <a:lnTo>
                  <a:pt x="4724990" y="0"/>
                </a:lnTo>
                <a:lnTo>
                  <a:pt x="4724990" y="5448300"/>
                </a:lnTo>
                <a:lnTo>
                  <a:pt x="0" y="544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9" r="0" t="0"/>
            </a:stretch>
          </a:blipFill>
          <a:ln>
            <a:noFill/>
          </a:ln>
        </p:spPr>
      </p:sp>
      <p:sp>
        <p:nvSpPr>
          <p:cNvPr id="222" name="Google Shape;222;g3a8189754d3_1_71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23" name="Google Shape;223;g3a8189754d3_1_7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13325" y="1632300"/>
            <a:ext cx="12028201" cy="742802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3a8189754d3_1_71"/>
          <p:cNvSpPr txBox="1"/>
          <p:nvPr/>
        </p:nvSpPr>
        <p:spPr>
          <a:xfrm>
            <a:off x="6270735" y="628175"/>
            <a:ext cx="803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AWS Services: A Deep Dive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8189754d3_1_85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30" name="Google Shape;230;g3a8189754d3_1_85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31" name="Google Shape;231;g3a8189754d3_1_85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32" name="Google Shape;232;g3a8189754d3_1_85"/>
          <p:cNvSpPr/>
          <p:nvPr/>
        </p:nvSpPr>
        <p:spPr>
          <a:xfrm>
            <a:off x="1105038" y="0"/>
            <a:ext cx="4724990" cy="5448300"/>
          </a:xfrm>
          <a:custGeom>
            <a:rect b="b" l="l" r="r" t="t"/>
            <a:pathLst>
              <a:path extrusionOk="0" h="5448300" w="4724990">
                <a:moveTo>
                  <a:pt x="0" y="0"/>
                </a:moveTo>
                <a:lnTo>
                  <a:pt x="4724990" y="0"/>
                </a:lnTo>
                <a:lnTo>
                  <a:pt x="4724990" y="5448300"/>
                </a:lnTo>
                <a:lnTo>
                  <a:pt x="0" y="544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9" r="0" t="0"/>
            </a:stretch>
          </a:blipFill>
          <a:ln>
            <a:noFill/>
          </a:ln>
        </p:spPr>
      </p:sp>
      <p:sp>
        <p:nvSpPr>
          <p:cNvPr id="233" name="Google Shape;233;g3a8189754d3_1_85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34" name="Google Shape;234;g3a8189754d3_1_8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09250" y="1632300"/>
            <a:ext cx="11255675" cy="8031301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3a8189754d3_1_85"/>
          <p:cNvSpPr txBox="1"/>
          <p:nvPr/>
        </p:nvSpPr>
        <p:spPr>
          <a:xfrm>
            <a:off x="6270735" y="628175"/>
            <a:ext cx="803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AWS Services: A Deep Dive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a8189754d3_1_98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41" name="Google Shape;241;g3a8189754d3_1_98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42" name="Google Shape;242;g3a8189754d3_1_98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43" name="Google Shape;243;g3a8189754d3_1_98"/>
          <p:cNvSpPr/>
          <p:nvPr/>
        </p:nvSpPr>
        <p:spPr>
          <a:xfrm>
            <a:off x="1105038" y="0"/>
            <a:ext cx="4724990" cy="5448300"/>
          </a:xfrm>
          <a:custGeom>
            <a:rect b="b" l="l" r="r" t="t"/>
            <a:pathLst>
              <a:path extrusionOk="0" h="5448300" w="4724990">
                <a:moveTo>
                  <a:pt x="0" y="0"/>
                </a:moveTo>
                <a:lnTo>
                  <a:pt x="4724990" y="0"/>
                </a:lnTo>
                <a:lnTo>
                  <a:pt x="4724990" y="5448300"/>
                </a:lnTo>
                <a:lnTo>
                  <a:pt x="0" y="544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9" r="0" t="0"/>
            </a:stretch>
          </a:blipFill>
          <a:ln>
            <a:noFill/>
          </a:ln>
        </p:spPr>
      </p:sp>
      <p:sp>
        <p:nvSpPr>
          <p:cNvPr id="244" name="Google Shape;244;g3a8189754d3_1_98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g3a8189754d3_1_98"/>
          <p:cNvSpPr txBox="1"/>
          <p:nvPr/>
        </p:nvSpPr>
        <p:spPr>
          <a:xfrm>
            <a:off x="6270735" y="628175"/>
            <a:ext cx="803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AWS Services: A Deep Dive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g3a8189754d3_1_9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06950" y="1848375"/>
            <a:ext cx="11834575" cy="695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a8189754d3_1_119"/>
          <p:cNvSpPr/>
          <p:nvPr/>
        </p:nvSpPr>
        <p:spPr>
          <a:xfrm>
            <a:off x="0" y="4457700"/>
            <a:ext cx="6058658" cy="5829300"/>
          </a:xfrm>
          <a:custGeom>
            <a:rect b="b" l="l" r="r" t="t"/>
            <a:pathLst>
              <a:path extrusionOk="0" h="5829300" w="6058658">
                <a:moveTo>
                  <a:pt x="0" y="0"/>
                </a:moveTo>
                <a:lnTo>
                  <a:pt x="6058658" y="0"/>
                </a:lnTo>
                <a:lnTo>
                  <a:pt x="6058658" y="5829300"/>
                </a:lnTo>
                <a:lnTo>
                  <a:pt x="0" y="5829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52" name="Google Shape;252;g3a8189754d3_1_119"/>
          <p:cNvSpPr/>
          <p:nvPr/>
        </p:nvSpPr>
        <p:spPr>
          <a:xfrm>
            <a:off x="11774372" y="30099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53" name="Google Shape;253;g3a8189754d3_1_119"/>
          <p:cNvSpPr/>
          <p:nvPr/>
        </p:nvSpPr>
        <p:spPr>
          <a:xfrm>
            <a:off x="15670583" y="4114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54" name="Google Shape;254;g3a8189754d3_1_119"/>
          <p:cNvSpPr/>
          <p:nvPr/>
        </p:nvSpPr>
        <p:spPr>
          <a:xfrm>
            <a:off x="1105038" y="0"/>
            <a:ext cx="4724990" cy="5448300"/>
          </a:xfrm>
          <a:custGeom>
            <a:rect b="b" l="l" r="r" t="t"/>
            <a:pathLst>
              <a:path extrusionOk="0" h="5448300" w="4724990">
                <a:moveTo>
                  <a:pt x="0" y="0"/>
                </a:moveTo>
                <a:lnTo>
                  <a:pt x="4724990" y="0"/>
                </a:lnTo>
                <a:lnTo>
                  <a:pt x="4724990" y="5448300"/>
                </a:lnTo>
                <a:lnTo>
                  <a:pt x="0" y="54483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9" r="0" t="0"/>
            </a:stretch>
          </a:blipFill>
          <a:ln>
            <a:noFill/>
          </a:ln>
        </p:spPr>
      </p:sp>
      <p:sp>
        <p:nvSpPr>
          <p:cNvPr id="255" name="Google Shape;255;g3a8189754d3_1_119"/>
          <p:cNvSpPr/>
          <p:nvPr/>
        </p:nvSpPr>
        <p:spPr>
          <a:xfrm>
            <a:off x="15133725" y="1028700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g3a8189754d3_1_119"/>
          <p:cNvSpPr txBox="1"/>
          <p:nvPr/>
        </p:nvSpPr>
        <p:spPr>
          <a:xfrm>
            <a:off x="6270735" y="628175"/>
            <a:ext cx="803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AWS Services: A Deep Dive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g3a8189754d3_1_1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39475" y="2202800"/>
            <a:ext cx="12195699" cy="675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a8189754d3_1_1529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63" name="Google Shape;263;g3a8189754d3_1_1529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64" name="Google Shape;264;g3a8189754d3_1_1529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65" name="Google Shape;265;g3a8189754d3_1_1529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66" name="Google Shape;266;g3a8189754d3_1_1529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267" name="Google Shape;267;g3a8189754d3_1_1529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8" name="Google Shape;268;g3a8189754d3_1_1529"/>
          <p:cNvSpPr txBox="1"/>
          <p:nvPr/>
        </p:nvSpPr>
        <p:spPr>
          <a:xfrm>
            <a:off x="1045356" y="2296508"/>
            <a:ext cx="15174000" cy="22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000" lIns="140050" spcFirstLastPara="1" rIns="140050" wrap="square" tIns="70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14">
                <a:solidFill>
                  <a:srgbClr val="82FFFF"/>
                </a:solidFill>
              </a:rPr>
              <a:t>STEP 1: DATA AND STORAGE 📁</a:t>
            </a:r>
            <a:br>
              <a:rPr b="1" lang="en-US" sz="5514">
                <a:solidFill>
                  <a:srgbClr val="FFFFFF"/>
                </a:solidFill>
              </a:rPr>
            </a:br>
            <a:endParaRPr sz="551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9" name="Google Shape;269;g3a8189754d3_1_1529"/>
          <p:cNvSpPr txBox="1"/>
          <p:nvPr/>
        </p:nvSpPr>
        <p:spPr>
          <a:xfrm>
            <a:off x="1738780" y="3680092"/>
            <a:ext cx="15638400" cy="6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000" lIns="140050" spcFirstLastPara="1" rIns="140050" wrap="square" tIns="700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82">
                <a:solidFill>
                  <a:srgbClr val="82FFFF"/>
                </a:solidFill>
              </a:rPr>
              <a:t>Preparing Our Dataset</a:t>
            </a:r>
            <a:endParaRPr b="1" sz="3982">
              <a:solidFill>
                <a:srgbClr val="82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982">
              <a:solidFill>
                <a:srgbClr val="82FFFF"/>
              </a:solidFill>
            </a:endParaRPr>
          </a:p>
          <a:p>
            <a:pPr indent="-252898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983"/>
              <a:buChar char="•"/>
            </a:pPr>
            <a:r>
              <a:rPr b="1" lang="en-US" sz="3982">
                <a:solidFill>
                  <a:srgbClr val="82FFFF"/>
                </a:solidFill>
              </a:rPr>
              <a:t>Create an S3 Bucket:</a:t>
            </a:r>
            <a:endParaRPr sz="3982">
              <a:solidFill>
                <a:srgbClr val="82FFFF"/>
              </a:solidFill>
            </a:endParaRPr>
          </a:p>
          <a:p>
            <a:pPr indent="-233445" lvl="1" marL="700333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76"/>
              <a:buChar char="•"/>
            </a:pPr>
            <a:r>
              <a:rPr lang="en-US" sz="3676">
                <a:solidFill>
                  <a:srgbClr val="FFFFFF"/>
                </a:solidFill>
              </a:rPr>
              <a:t>Go to </a:t>
            </a:r>
            <a:r>
              <a:rPr b="1" lang="en-US" sz="3676">
                <a:solidFill>
                  <a:srgbClr val="FFFFFF"/>
                </a:solidFill>
              </a:rPr>
              <a:t>Amazon S3</a:t>
            </a:r>
            <a:r>
              <a:rPr lang="en-US" sz="3676">
                <a:solidFill>
                  <a:srgbClr val="FFFFFF"/>
                </a:solidFill>
              </a:rPr>
              <a:t> and create a new bucket.</a:t>
            </a:r>
            <a:endParaRPr sz="367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33445" lvl="1" marL="700333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76"/>
              <a:buChar char="•"/>
            </a:pPr>
            <a:r>
              <a:rPr lang="en-US" sz="3676">
                <a:solidFill>
                  <a:srgbClr val="FFFFFF"/>
                </a:solidFill>
              </a:rPr>
              <a:t>Name it descriptively (e.g., </a:t>
            </a:r>
            <a:r>
              <a:rPr lang="en-US" sz="367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vaccination-data-2025</a:t>
            </a:r>
            <a:r>
              <a:rPr lang="en-US" sz="3676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).</a:t>
            </a:r>
            <a:endParaRPr sz="367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700333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69">
              <a:solidFill>
                <a:srgbClr val="FFFFFF"/>
              </a:solidFill>
            </a:endParaRPr>
          </a:p>
          <a:p>
            <a:pPr indent="-252898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983"/>
              <a:buChar char="•"/>
            </a:pPr>
            <a:r>
              <a:rPr b="1" lang="en-US" sz="3982">
                <a:solidFill>
                  <a:srgbClr val="82FFFF"/>
                </a:solidFill>
              </a:rPr>
              <a:t>Upload the File:</a:t>
            </a:r>
            <a:endParaRPr sz="3982">
              <a:solidFill>
                <a:srgbClr val="82FFFF"/>
              </a:solidFill>
            </a:endParaRPr>
          </a:p>
          <a:p>
            <a:pPr indent="-233445" lvl="1" marL="700333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76"/>
              <a:buChar char="•"/>
            </a:pPr>
            <a:r>
              <a:rPr lang="en-US" sz="3676">
                <a:solidFill>
                  <a:srgbClr val="FFFFFF"/>
                </a:solidFill>
              </a:rPr>
              <a:t>Upload the vaccination records gotten from the hospital to the S3 bucket.</a:t>
            </a:r>
            <a:endParaRPr sz="367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82079" lvl="1" marL="700333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42"/>
              <a:buChar char="•"/>
            </a:pPr>
            <a:r>
              <a:rPr lang="en-US" sz="3676">
                <a:solidFill>
                  <a:srgbClr val="FFFFFF"/>
                </a:solidFill>
              </a:rPr>
              <a:t> Name it descriptively (e.g., </a:t>
            </a:r>
            <a:r>
              <a:rPr lang="en-US" sz="3676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vaccination-records-2025</a:t>
            </a:r>
            <a:r>
              <a:rPr lang="en-US" sz="3676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).</a:t>
            </a:r>
            <a:endParaRPr sz="3676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63">
              <a:solidFill>
                <a:srgbClr val="FFFFFF"/>
              </a:solidFill>
            </a:endParaRPr>
          </a:p>
        </p:txBody>
      </p:sp>
      <p:sp>
        <p:nvSpPr>
          <p:cNvPr id="270" name="Google Shape;270;g3a8189754d3_1_1529"/>
          <p:cNvSpPr txBox="1"/>
          <p:nvPr/>
        </p:nvSpPr>
        <p:spPr>
          <a:xfrm>
            <a:off x="2896789" y="685912"/>
            <a:ext cx="15303000" cy="22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0575" lIns="141225" spcFirstLastPara="1" rIns="141225" wrap="square" tIns="70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163"/>
              </a:spcBef>
              <a:spcAft>
                <a:spcPts val="618"/>
              </a:spcAft>
              <a:buNone/>
            </a:pPr>
            <a:r>
              <a:rPr b="1" lang="en-US" sz="5715">
                <a:solidFill>
                  <a:srgbClr val="82FFFF"/>
                </a:solidFill>
              </a:rPr>
              <a:t>SETUP AND INSTRUCTIONS</a:t>
            </a:r>
            <a:endParaRPr b="1" sz="4325">
              <a:solidFill>
                <a:srgbClr val="82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a8189754d3_1_1541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76" name="Google Shape;276;g3a8189754d3_1_1541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77" name="Google Shape;277;g3a8189754d3_1_1541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78" name="Google Shape;278;g3a8189754d3_1_1541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79" name="Google Shape;279;g3a8189754d3_1_1541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280" name="Google Shape;280;g3a8189754d3_1_1541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1" name="Google Shape;281;g3a8189754d3_1_1541"/>
          <p:cNvSpPr txBox="1"/>
          <p:nvPr/>
        </p:nvSpPr>
        <p:spPr>
          <a:xfrm>
            <a:off x="1141430" y="618528"/>
            <a:ext cx="14434800" cy="21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6600" lIns="133225" spcFirstLastPara="1" rIns="133225" wrap="square" tIns="666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45">
                <a:solidFill>
                  <a:srgbClr val="82FFFF"/>
                </a:solidFill>
              </a:rPr>
              <a:t>STEP 2: NOTIFICATIONS 🔔</a:t>
            </a:r>
            <a:br>
              <a:rPr b="1" lang="en-US" sz="5245">
                <a:solidFill>
                  <a:srgbClr val="FFFFFF"/>
                </a:solidFill>
              </a:rPr>
            </a:br>
            <a:endParaRPr sz="524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82" name="Google Shape;282;g3a8189754d3_1_1541"/>
          <p:cNvSpPr txBox="1"/>
          <p:nvPr/>
        </p:nvSpPr>
        <p:spPr>
          <a:xfrm>
            <a:off x="1912657" y="1812488"/>
            <a:ext cx="14486700" cy="73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6600" lIns="133225" spcFirstLastPara="1" rIns="133225" wrap="square" tIns="666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97">
                <a:solidFill>
                  <a:srgbClr val="82FFFF"/>
                </a:solidFill>
              </a:rPr>
              <a:t>Setting up a Channel for Reminders</a:t>
            </a:r>
            <a:endParaRPr sz="3497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97">
              <a:solidFill>
                <a:srgbClr val="FFFFFF"/>
              </a:solidFill>
            </a:endParaRPr>
          </a:p>
          <a:p>
            <a:pPr indent="-222073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497"/>
              <a:buChar char="•"/>
            </a:pPr>
            <a:r>
              <a:rPr b="1" lang="en-US" sz="3497">
                <a:solidFill>
                  <a:srgbClr val="82FFFF"/>
                </a:solidFill>
              </a:rPr>
              <a:t>Create an SNS Topic:</a:t>
            </a:r>
            <a:endParaRPr sz="3497">
              <a:solidFill>
                <a:srgbClr val="82FFFF"/>
              </a:solidFill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14"/>
              <a:buChar char="•"/>
            </a:pPr>
            <a:r>
              <a:rPr lang="en-US" sz="2914">
                <a:solidFill>
                  <a:srgbClr val="FFFFFF"/>
                </a:solidFill>
              </a:rPr>
              <a:t>Go to </a:t>
            </a:r>
            <a:r>
              <a:rPr b="1" lang="en-US" sz="2914">
                <a:solidFill>
                  <a:srgbClr val="FFFFFF"/>
                </a:solidFill>
              </a:rPr>
              <a:t>Amazon SNS</a:t>
            </a:r>
            <a:r>
              <a:rPr lang="en-US" sz="2914">
                <a:solidFill>
                  <a:srgbClr val="FFFFFF"/>
                </a:solidFill>
              </a:rPr>
              <a:t> and click </a:t>
            </a:r>
            <a:r>
              <a:rPr b="1" lang="en-US" sz="2914">
                <a:solidFill>
                  <a:srgbClr val="FFFFFF"/>
                </a:solidFill>
              </a:rPr>
              <a:t>Create topic</a:t>
            </a:r>
            <a:r>
              <a:rPr lang="en-US" sz="2914">
                <a:solidFill>
                  <a:srgbClr val="FFFFFF"/>
                </a:solidFill>
              </a:rPr>
              <a:t>.</a:t>
            </a:r>
            <a:endParaRPr sz="291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2914"/>
              <a:buChar char="•"/>
            </a:pPr>
            <a:r>
              <a:rPr b="1" lang="en-US" sz="2914">
                <a:solidFill>
                  <a:srgbClr val="82FFFF"/>
                </a:solidFill>
              </a:rPr>
              <a:t>Name: </a:t>
            </a:r>
            <a:r>
              <a:rPr lang="en-US" sz="291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pro-vaccination-reminders</a:t>
            </a:r>
            <a:r>
              <a:rPr lang="en-US" sz="291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2914">
              <a:solidFill>
                <a:srgbClr val="FFFFFF"/>
              </a:solidFill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2914"/>
              <a:buChar char="•"/>
            </a:pPr>
            <a:r>
              <a:rPr b="1" lang="en-US" sz="2914">
                <a:solidFill>
                  <a:srgbClr val="82FFFF"/>
                </a:solidFill>
              </a:rPr>
              <a:t>Type: </a:t>
            </a:r>
            <a:r>
              <a:rPr lang="en-US" sz="291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Standard</a:t>
            </a:r>
            <a:r>
              <a:rPr lang="en-US" sz="291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291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6622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14">
              <a:solidFill>
                <a:srgbClr val="FFFFFF"/>
              </a:solidFill>
            </a:endParaRPr>
          </a:p>
          <a:p>
            <a:pPr indent="-222073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497"/>
              <a:buChar char="•"/>
            </a:pPr>
            <a:r>
              <a:rPr b="1" lang="en-US" sz="3497">
                <a:solidFill>
                  <a:srgbClr val="82FFFF"/>
                </a:solidFill>
              </a:rPr>
              <a:t>Add an Email Subscription:</a:t>
            </a:r>
            <a:endParaRPr sz="3497">
              <a:solidFill>
                <a:srgbClr val="82FFFF"/>
              </a:solidFill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14"/>
              <a:buChar char="•"/>
            </a:pPr>
            <a:r>
              <a:rPr lang="en-US" sz="2914">
                <a:solidFill>
                  <a:srgbClr val="FFFFFF"/>
                </a:solidFill>
              </a:rPr>
              <a:t>Within the topic, click </a:t>
            </a:r>
            <a:r>
              <a:rPr b="1" lang="en-US" sz="2914">
                <a:solidFill>
                  <a:srgbClr val="FFFFFF"/>
                </a:solidFill>
              </a:rPr>
              <a:t>Create subscription</a:t>
            </a:r>
            <a:r>
              <a:rPr lang="en-US" sz="2914">
                <a:solidFill>
                  <a:srgbClr val="FFFFFF"/>
                </a:solidFill>
              </a:rPr>
              <a:t>.</a:t>
            </a:r>
            <a:endParaRPr sz="291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2914"/>
              <a:buChar char="•"/>
            </a:pPr>
            <a:r>
              <a:rPr b="1" lang="en-US" sz="2914">
                <a:solidFill>
                  <a:srgbClr val="82FFFF"/>
                </a:solidFill>
              </a:rPr>
              <a:t>Protocol: </a:t>
            </a:r>
            <a:r>
              <a:rPr lang="en-US" sz="291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Email</a:t>
            </a:r>
            <a:r>
              <a:rPr lang="en-US" sz="291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2914">
              <a:solidFill>
                <a:srgbClr val="FFFFFF"/>
              </a:solidFill>
            </a:endParaRPr>
          </a:p>
          <a:p>
            <a:pPr indent="-185061" lvl="1" marL="66622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2914"/>
              <a:buChar char="•"/>
            </a:pPr>
            <a:r>
              <a:rPr b="1" lang="en-US" sz="2914">
                <a:solidFill>
                  <a:srgbClr val="82FFFF"/>
                </a:solidFill>
              </a:rPr>
              <a:t>Endpoint: </a:t>
            </a:r>
            <a:r>
              <a:rPr lang="en-US" sz="291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pro@example.com</a:t>
            </a:r>
            <a:r>
              <a:rPr lang="en-US" sz="291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(add PRO’s email).</a:t>
            </a:r>
            <a:endParaRPr sz="291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6622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14">
              <a:solidFill>
                <a:srgbClr val="FFFFFF"/>
              </a:solidFill>
            </a:endParaRPr>
          </a:p>
          <a:p>
            <a:pPr indent="-222073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497"/>
              <a:buChar char="•"/>
            </a:pPr>
            <a:r>
              <a:rPr b="1" lang="en-US" sz="3497">
                <a:solidFill>
                  <a:srgbClr val="82FFFF"/>
                </a:solidFill>
              </a:rPr>
              <a:t>Confirm Subscription:</a:t>
            </a:r>
            <a:r>
              <a:rPr lang="en-US" sz="3497">
                <a:solidFill>
                  <a:srgbClr val="82FFFF"/>
                </a:solidFill>
              </a:rPr>
              <a:t> </a:t>
            </a:r>
            <a:r>
              <a:rPr lang="en-US" sz="3497">
                <a:solidFill>
                  <a:srgbClr val="FFFFFF"/>
                </a:solidFill>
              </a:rPr>
              <a:t>The PRO must check their email </a:t>
            </a:r>
            <a:endParaRPr sz="3497">
              <a:solidFill>
                <a:srgbClr val="FFFFFF"/>
              </a:solidFill>
            </a:endParaRPr>
          </a:p>
          <a:p>
            <a:pPr indent="-222073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97"/>
              <a:buChar char="•"/>
            </a:pPr>
            <a:r>
              <a:rPr lang="en-US" sz="3497">
                <a:solidFill>
                  <a:srgbClr val="FFFFFF"/>
                </a:solidFill>
              </a:rPr>
              <a:t>and click the confirmation link.</a:t>
            </a:r>
            <a:endParaRPr sz="3497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22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a8189754d3_1_1550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88" name="Google Shape;288;g3a8189754d3_1_1550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89" name="Google Shape;289;g3a8189754d3_1_1550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290" name="Google Shape;290;g3a8189754d3_1_1550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291" name="Google Shape;291;g3a8189754d3_1_1550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292" name="Google Shape;292;g3a8189754d3_1_1550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3" name="Google Shape;293;g3a8189754d3_1_1550"/>
          <p:cNvSpPr txBox="1"/>
          <p:nvPr/>
        </p:nvSpPr>
        <p:spPr>
          <a:xfrm>
            <a:off x="1141430" y="618528"/>
            <a:ext cx="13776900" cy="20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50" lIns="127150" spcFirstLastPara="1" rIns="127150" wrap="square" tIns="6355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6">
                <a:solidFill>
                  <a:srgbClr val="82FFFF"/>
                </a:solidFill>
              </a:rPr>
              <a:t>STEP 3: THE GLUE JOB 💻</a:t>
            </a:r>
            <a:br>
              <a:rPr b="1" lang="en-US" sz="5006">
                <a:solidFill>
                  <a:srgbClr val="FFFFFF"/>
                </a:solidFill>
              </a:rPr>
            </a:br>
            <a:endParaRPr sz="500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94" name="Google Shape;294;g3a8189754d3_1_1550"/>
          <p:cNvSpPr txBox="1"/>
          <p:nvPr/>
        </p:nvSpPr>
        <p:spPr>
          <a:xfrm>
            <a:off x="1408882" y="1913361"/>
            <a:ext cx="14744700" cy="73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50" lIns="127150" spcFirstLastPara="1" rIns="127150" wrap="square" tIns="635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15">
                <a:solidFill>
                  <a:srgbClr val="82FFFF"/>
                </a:solidFill>
              </a:rPr>
              <a:t>The Engine of Our Pipeline</a:t>
            </a:r>
            <a:endParaRPr sz="361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15">
              <a:solidFill>
                <a:srgbClr val="FFFFFF"/>
              </a:solidFill>
            </a:endParaRPr>
          </a:p>
          <a:p>
            <a:pPr indent="-229613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616"/>
              <a:buChar char="•"/>
            </a:pPr>
            <a:r>
              <a:rPr b="1" lang="en-US" sz="3615">
                <a:solidFill>
                  <a:srgbClr val="82FFFF"/>
                </a:solidFill>
              </a:rPr>
              <a:t>Create IAM Role: Glue Role</a:t>
            </a:r>
            <a:endParaRPr sz="3615">
              <a:solidFill>
                <a:srgbClr val="82FFFF"/>
              </a:solidFill>
            </a:endParaRPr>
          </a:p>
          <a:p>
            <a:pPr indent="-194288" lvl="1" marL="63585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0"/>
              <a:buChar char="•"/>
            </a:pPr>
            <a:r>
              <a:rPr lang="en-US" sz="3059">
                <a:solidFill>
                  <a:srgbClr val="FFFFFF"/>
                </a:solidFill>
              </a:rPr>
              <a:t>Attach policies for S3, SNS, and CloudWatch access.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288" lvl="1" marL="63585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0"/>
              <a:buChar char="•"/>
            </a:pPr>
            <a:r>
              <a:rPr lang="en-US" sz="3059">
                <a:solidFill>
                  <a:srgbClr val="FFFFFF"/>
                </a:solidFill>
              </a:rPr>
              <a:t>Attach the </a:t>
            </a:r>
            <a:r>
              <a:rPr lang="en-US" sz="30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AWSGlueServiceRole</a:t>
            </a:r>
            <a:r>
              <a:rPr lang="en-US" sz="3059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managed policy.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16366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407"/>
              <a:buChar char="•"/>
            </a:pPr>
            <a:r>
              <a:rPr b="1" lang="en-US" sz="3615">
                <a:solidFill>
                  <a:srgbClr val="82FFFF"/>
                </a:solidFill>
              </a:rPr>
              <a:t>Modify the Glue script:</a:t>
            </a:r>
            <a:endParaRPr b="1" sz="3615">
              <a:solidFill>
                <a:srgbClr val="82FFFF"/>
              </a:solidFill>
            </a:endParaRPr>
          </a:p>
          <a:p>
            <a:pPr indent="-357667" lvl="0" marL="317926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755"/>
              <a:buChar char="•"/>
            </a:pPr>
            <a:r>
              <a:rPr b="1" lang="en-US" sz="3059">
                <a:solidFill>
                  <a:srgbClr val="FFFFFF"/>
                </a:solidFill>
              </a:rPr>
              <a:t>C</a:t>
            </a:r>
            <a:r>
              <a:rPr lang="en-US" sz="3059">
                <a:solidFill>
                  <a:srgbClr val="FFFFFF"/>
                </a:solidFill>
              </a:rPr>
              <a:t>opy your </a:t>
            </a:r>
            <a:r>
              <a:rPr b="1" lang="en-US" sz="3059">
                <a:solidFill>
                  <a:srgbClr val="82FFFF"/>
                </a:solidFill>
              </a:rPr>
              <a:t>S3 Bucket Name,Key</a:t>
            </a:r>
            <a:r>
              <a:rPr b="1" lang="en-US" sz="3059">
                <a:solidFill>
                  <a:srgbClr val="FFFFFF"/>
                </a:solidFill>
              </a:rPr>
              <a:t>(csv file name)</a:t>
            </a:r>
            <a:r>
              <a:rPr lang="en-US" sz="3059">
                <a:solidFill>
                  <a:srgbClr val="FFFFFF"/>
                </a:solidFill>
              </a:rPr>
              <a:t> and </a:t>
            </a:r>
            <a:r>
              <a:rPr b="1" lang="en-US" sz="3059">
                <a:solidFill>
                  <a:srgbClr val="82FFFF"/>
                </a:solidFill>
              </a:rPr>
              <a:t>SNS Topic ARN</a:t>
            </a:r>
            <a:r>
              <a:rPr b="1" lang="en-US" sz="3059">
                <a:solidFill>
                  <a:srgbClr val="FFFFFF"/>
                </a:solidFill>
              </a:rPr>
              <a:t> </a:t>
            </a:r>
            <a:r>
              <a:rPr lang="en-US" sz="3059">
                <a:solidFill>
                  <a:srgbClr val="FFFFFF"/>
                </a:solidFill>
              </a:rPr>
              <a:t>and paste on the Glue script</a:t>
            </a:r>
            <a:endParaRPr b="1" sz="3615">
              <a:solidFill>
                <a:srgbClr val="82FFFF"/>
              </a:solidFill>
            </a:endParaRPr>
          </a:p>
          <a:p>
            <a:pPr indent="-229613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616"/>
              <a:buChar char="•"/>
            </a:pPr>
            <a:r>
              <a:rPr b="1" lang="en-US" sz="3615">
                <a:solidFill>
                  <a:srgbClr val="82FFFF"/>
                </a:solidFill>
              </a:rPr>
              <a:t>Create the Glue Job:</a:t>
            </a:r>
            <a:endParaRPr b="1" sz="3615">
              <a:solidFill>
                <a:srgbClr val="82FFFF"/>
              </a:solidFill>
            </a:endParaRPr>
          </a:p>
          <a:p>
            <a:pPr indent="-194288" lvl="1" marL="63585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0"/>
              <a:buChar char="•"/>
            </a:pPr>
            <a:r>
              <a:rPr lang="en-US" sz="3059">
                <a:solidFill>
                  <a:srgbClr val="FFFFFF"/>
                </a:solidFill>
              </a:rPr>
              <a:t>Go to </a:t>
            </a:r>
            <a:r>
              <a:rPr b="1" lang="en-US" sz="3059">
                <a:solidFill>
                  <a:srgbClr val="FFFFFF"/>
                </a:solidFill>
              </a:rPr>
              <a:t>AWS Glue</a:t>
            </a:r>
            <a:r>
              <a:rPr lang="en-US" sz="3059">
                <a:solidFill>
                  <a:srgbClr val="FFFFFF"/>
                </a:solidFill>
              </a:rPr>
              <a:t> &gt; </a:t>
            </a:r>
            <a:r>
              <a:rPr b="1" lang="en-US" sz="3059">
                <a:solidFill>
                  <a:srgbClr val="FFFFFF"/>
                </a:solidFill>
              </a:rPr>
              <a:t>Jobs</a:t>
            </a:r>
            <a:r>
              <a:rPr lang="en-US" sz="3059">
                <a:solidFill>
                  <a:srgbClr val="FFFFFF"/>
                </a:solidFill>
              </a:rPr>
              <a:t>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288" lvl="1" marL="63585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0"/>
              <a:buChar char="•"/>
            </a:pPr>
            <a:r>
              <a:rPr lang="en-US" sz="3059">
                <a:solidFill>
                  <a:srgbClr val="FFFFFF"/>
                </a:solidFill>
              </a:rPr>
              <a:t>Select </a:t>
            </a:r>
            <a:r>
              <a:rPr b="1" lang="en-US" sz="3059">
                <a:solidFill>
                  <a:srgbClr val="FFFFFF"/>
                </a:solidFill>
              </a:rPr>
              <a:t>Script editor.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38445" lvl="1" marL="635852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755"/>
              <a:buChar char="•"/>
            </a:pPr>
            <a:r>
              <a:rPr b="1" lang="en-US" sz="3059">
                <a:solidFill>
                  <a:srgbClr val="82FFFF"/>
                </a:solidFill>
              </a:rPr>
              <a:t>Type:</a:t>
            </a:r>
            <a:r>
              <a:rPr lang="en-US" sz="3059">
                <a:solidFill>
                  <a:srgbClr val="82FFFF"/>
                </a:solidFill>
              </a:rPr>
              <a:t> </a:t>
            </a:r>
            <a:r>
              <a:rPr b="1" lang="en-US" sz="3059">
                <a:solidFill>
                  <a:srgbClr val="FFFFFF"/>
                </a:solidFill>
              </a:rPr>
              <a:t>Spark</a:t>
            </a:r>
            <a:r>
              <a:rPr lang="en-US" sz="3059">
                <a:solidFill>
                  <a:srgbClr val="FFFFFF"/>
                </a:solidFill>
              </a:rPr>
              <a:t> (critical for </a:t>
            </a:r>
            <a:r>
              <a:rPr lang="en-US" sz="305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pyspark</a:t>
            </a:r>
            <a:r>
              <a:rPr lang="en-US" sz="3059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).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288" lvl="1" marL="63585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0"/>
              <a:buChar char="•"/>
            </a:pPr>
            <a:r>
              <a:rPr lang="en-US" sz="3059">
                <a:solidFill>
                  <a:srgbClr val="FFFFFF"/>
                </a:solidFill>
              </a:rPr>
              <a:t>Uplaod script from your pc and create script.</a:t>
            </a:r>
            <a:endParaRPr sz="305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81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a8189754d3_1_1568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00" name="Google Shape;300;g3a8189754d3_1_1568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01" name="Google Shape;301;g3a8189754d3_1_1568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02" name="Google Shape;302;g3a8189754d3_1_1568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03" name="Google Shape;303;g3a8189754d3_1_1568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304" name="Google Shape;304;g3a8189754d3_1_1568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5" name="Google Shape;305;g3a8189754d3_1_1568"/>
          <p:cNvSpPr txBox="1"/>
          <p:nvPr/>
        </p:nvSpPr>
        <p:spPr>
          <a:xfrm>
            <a:off x="1478822" y="2881934"/>
            <a:ext cx="15924900" cy="56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9200" lIns="138450" spcFirstLastPara="1" rIns="138450" wrap="square" tIns="69200">
            <a:noAutofit/>
          </a:bodyPr>
          <a:lstStyle/>
          <a:p>
            <a:pPr indent="-240412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86"/>
              <a:buChar char="•"/>
            </a:pPr>
            <a:r>
              <a:rPr lang="en-US" sz="3483">
                <a:solidFill>
                  <a:srgbClr val="FFFFFF"/>
                </a:solidFill>
              </a:rPr>
              <a:t>G</a:t>
            </a:r>
            <a:r>
              <a:rPr lang="en-US" sz="4240">
                <a:solidFill>
                  <a:srgbClr val="FFFFFF"/>
                </a:solidFill>
              </a:rPr>
              <a:t>o to </a:t>
            </a:r>
            <a:r>
              <a:rPr b="1" lang="en-US" sz="4240">
                <a:solidFill>
                  <a:srgbClr val="FFFFFF"/>
                </a:solidFill>
              </a:rPr>
              <a:t>Job details </a:t>
            </a:r>
            <a:r>
              <a:rPr lang="en-US" sz="4240">
                <a:solidFill>
                  <a:srgbClr val="FFFFFF"/>
                </a:solidFill>
              </a:rPr>
              <a:t>and entire the details.</a:t>
            </a:r>
            <a:endParaRPr sz="4240">
              <a:solidFill>
                <a:srgbClr val="FFFFFF"/>
              </a:solidFill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998"/>
              <a:buChar char="•"/>
            </a:pPr>
            <a:r>
              <a:rPr b="1" lang="en-US" sz="4240">
                <a:solidFill>
                  <a:srgbClr val="82FFFF"/>
                </a:solidFill>
              </a:rPr>
              <a:t>Name: </a:t>
            </a:r>
            <a:r>
              <a:rPr lang="en-US" sz="42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vaccination-reminder-job</a:t>
            </a:r>
            <a:r>
              <a:rPr lang="en-US" sz="424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4240">
              <a:solidFill>
                <a:srgbClr val="FFFFFF"/>
              </a:solidFill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998"/>
              <a:buChar char="•"/>
            </a:pPr>
            <a:r>
              <a:rPr b="1" lang="en-US" sz="4240">
                <a:solidFill>
                  <a:srgbClr val="82FFFF"/>
                </a:solidFill>
              </a:rPr>
              <a:t>IAM Role: </a:t>
            </a:r>
            <a:r>
              <a:rPr lang="en-US" sz="4240">
                <a:solidFill>
                  <a:srgbClr val="FFFFFF"/>
                </a:solidFill>
              </a:rPr>
              <a:t>Select the role you created.</a:t>
            </a:r>
            <a:endParaRPr sz="424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40">
                <a:solidFill>
                  <a:srgbClr val="82FFFF"/>
                </a:solidFill>
              </a:rPr>
              <a:t>    Language: </a:t>
            </a:r>
            <a:r>
              <a:rPr lang="en-US" sz="4240">
                <a:solidFill>
                  <a:srgbClr val="FFFFFF"/>
                </a:solidFill>
              </a:rPr>
              <a:t>python 3</a:t>
            </a:r>
            <a:endParaRPr sz="4240">
              <a:solidFill>
                <a:srgbClr val="FFFFFF"/>
              </a:solidFill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998"/>
              <a:buChar char="•"/>
            </a:pPr>
            <a:r>
              <a:rPr b="1" lang="en-US" sz="4240">
                <a:solidFill>
                  <a:srgbClr val="82FFFF"/>
                </a:solidFill>
              </a:rPr>
              <a:t>Script Path:</a:t>
            </a:r>
            <a:r>
              <a:rPr lang="en-US" sz="4240">
                <a:solidFill>
                  <a:srgbClr val="82FFFF"/>
                </a:solidFill>
              </a:rPr>
              <a:t> </a:t>
            </a:r>
            <a:r>
              <a:rPr lang="en-US" sz="42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s3://your-bucket/glue_script.py</a:t>
            </a:r>
            <a:r>
              <a:rPr lang="en-US" sz="424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4240">
              <a:solidFill>
                <a:srgbClr val="FFFFFF"/>
              </a:solidFill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998"/>
              <a:buChar char="•"/>
            </a:pPr>
            <a:r>
              <a:rPr b="1" lang="en-US" sz="4240">
                <a:solidFill>
                  <a:srgbClr val="82FFFF"/>
                </a:solidFill>
              </a:rPr>
              <a:t>Worker Type:</a:t>
            </a:r>
            <a:r>
              <a:rPr lang="en-US" sz="4240">
                <a:solidFill>
                  <a:srgbClr val="82FFFF"/>
                </a:solidFill>
              </a:rPr>
              <a:t> </a:t>
            </a:r>
            <a:r>
              <a:rPr lang="en-US" sz="42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G.1X</a:t>
            </a:r>
            <a:r>
              <a:rPr lang="en-US" sz="424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4240">
              <a:solidFill>
                <a:srgbClr val="FFFFFF"/>
              </a:solidFill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998"/>
              <a:buChar char="•"/>
            </a:pPr>
            <a:r>
              <a:rPr b="1" lang="en-US" sz="4240">
                <a:solidFill>
                  <a:srgbClr val="82FFFF"/>
                </a:solidFill>
              </a:rPr>
              <a:t>Workers:</a:t>
            </a:r>
            <a:r>
              <a:rPr lang="en-US" sz="4240">
                <a:solidFill>
                  <a:srgbClr val="82FFFF"/>
                </a:solidFill>
              </a:rPr>
              <a:t> </a:t>
            </a:r>
            <a:r>
              <a:rPr lang="en-US" sz="42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  <a:r>
              <a:rPr lang="en-US" sz="424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 we don’t need the default 10 workers for this job.</a:t>
            </a:r>
            <a:endParaRPr sz="424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8"/>
              <a:buChar char="•"/>
            </a:pPr>
            <a:r>
              <a:rPr lang="en-US" sz="4240">
                <a:solidFill>
                  <a:srgbClr val="FFFFFF"/>
                </a:solidFill>
              </a:rPr>
              <a:t>Leave other default configurations and save. </a:t>
            </a:r>
            <a:endParaRPr sz="424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7344" lvl="1" marL="69238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8"/>
              <a:buChar char="•"/>
            </a:pPr>
            <a:r>
              <a:rPr lang="en-US" sz="4240">
                <a:solidFill>
                  <a:srgbClr val="FFFFFF"/>
                </a:solidFill>
              </a:rPr>
              <a:t>You can test the job by running it manually.</a:t>
            </a:r>
            <a:endParaRPr sz="4240">
              <a:solidFill>
                <a:srgbClr val="FFFFFF"/>
              </a:solidFill>
            </a:endParaRPr>
          </a:p>
          <a:p>
            <a:pPr indent="-57698" lvl="0" marL="346193" rtl="0" algn="l">
              <a:spcBef>
                <a:spcPts val="1514"/>
              </a:spcBef>
              <a:spcAft>
                <a:spcPts val="0"/>
              </a:spcAft>
              <a:buNone/>
            </a:pPr>
            <a:r>
              <a:t/>
            </a:r>
            <a:endParaRPr sz="484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06" name="Google Shape;306;g3a8189754d3_1_1568"/>
          <p:cNvSpPr txBox="1"/>
          <p:nvPr/>
        </p:nvSpPr>
        <p:spPr>
          <a:xfrm>
            <a:off x="1141431" y="618529"/>
            <a:ext cx="15001800" cy="22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9200" lIns="138450" spcFirstLastPara="1" rIns="138450" wrap="square" tIns="692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51">
                <a:solidFill>
                  <a:srgbClr val="82FFFF"/>
                </a:solidFill>
              </a:rPr>
              <a:t>STEP 3: THE GLUE JOB 💻</a:t>
            </a:r>
            <a:br>
              <a:rPr b="1" lang="en-US" sz="5451">
                <a:solidFill>
                  <a:srgbClr val="FFFFFF"/>
                </a:solidFill>
              </a:rPr>
            </a:br>
            <a:endParaRPr sz="545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5" name="Google Shape;95;p2"/>
          <p:cNvSpPr/>
          <p:nvPr/>
        </p:nvSpPr>
        <p:spPr>
          <a:xfrm>
            <a:off x="2972625" y="3648841"/>
            <a:ext cx="1852106" cy="772346"/>
          </a:xfrm>
          <a:custGeom>
            <a:rect b="b" l="l" r="r" t="t"/>
            <a:pathLst>
              <a:path extrusionOk="0" h="772346" w="1852106">
                <a:moveTo>
                  <a:pt x="0" y="0"/>
                </a:moveTo>
                <a:lnTo>
                  <a:pt x="1852107" y="0"/>
                </a:lnTo>
                <a:lnTo>
                  <a:pt x="1852107" y="772347"/>
                </a:lnTo>
                <a:lnTo>
                  <a:pt x="0" y="7723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6" name="Google Shape;96;p2"/>
          <p:cNvSpPr/>
          <p:nvPr/>
        </p:nvSpPr>
        <p:spPr>
          <a:xfrm rot="-5400000">
            <a:off x="57628" y="3106680"/>
            <a:ext cx="11764427" cy="24696317"/>
          </a:xfrm>
          <a:custGeom>
            <a:rect b="b" l="l" r="r" t="t"/>
            <a:pathLst>
              <a:path extrusionOk="0" h="24696317" w="11764427">
                <a:moveTo>
                  <a:pt x="0" y="0"/>
                </a:moveTo>
                <a:lnTo>
                  <a:pt x="11764427" y="0"/>
                </a:lnTo>
                <a:lnTo>
                  <a:pt x="11764427" y="24696317"/>
                </a:lnTo>
                <a:lnTo>
                  <a:pt x="0" y="246963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>
            <a:off x="13933406" y="4879613"/>
            <a:ext cx="1852106" cy="772346"/>
          </a:xfrm>
          <a:custGeom>
            <a:rect b="b" l="l" r="r" t="t"/>
            <a:pathLst>
              <a:path extrusionOk="0" h="772346" w="1852106">
                <a:moveTo>
                  <a:pt x="0" y="0"/>
                </a:moveTo>
                <a:lnTo>
                  <a:pt x="1852107" y="0"/>
                </a:lnTo>
                <a:lnTo>
                  <a:pt x="1852107" y="772346"/>
                </a:lnTo>
                <a:lnTo>
                  <a:pt x="0" y="7723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2"/>
          <p:cNvSpPr txBox="1"/>
          <p:nvPr/>
        </p:nvSpPr>
        <p:spPr>
          <a:xfrm>
            <a:off x="847050" y="4659325"/>
            <a:ext cx="16970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000">
                <a:solidFill>
                  <a:srgbClr val="FFFFFF"/>
                </a:solidFill>
              </a:rPr>
              <a:t>BUILDING A SERVERLESS </a:t>
            </a:r>
            <a:r>
              <a:rPr lang="en-US" sz="5000">
                <a:solidFill>
                  <a:srgbClr val="FFFFFF"/>
                </a:solidFill>
              </a:rPr>
              <a:t>DATA</a:t>
            </a:r>
            <a:r>
              <a:rPr lang="en-US" sz="5000">
                <a:solidFill>
                  <a:srgbClr val="FFFFFF"/>
                </a:solidFill>
              </a:rPr>
              <a:t> </a:t>
            </a:r>
            <a:r>
              <a:rPr lang="en-US" sz="5000">
                <a:solidFill>
                  <a:srgbClr val="FFFFFF"/>
                </a:solidFill>
              </a:rPr>
              <a:t>PIPELINE</a:t>
            </a:r>
            <a:r>
              <a:rPr lang="en-US" sz="5000">
                <a:solidFill>
                  <a:srgbClr val="FFFFFF"/>
                </a:solidFill>
              </a:rPr>
              <a:t> ON AWS:</a:t>
            </a:r>
            <a:endParaRPr sz="50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FFFFFF"/>
                </a:solidFill>
              </a:rPr>
              <a:t> A Case Study from Cameroon</a:t>
            </a: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1028700" y="5763111"/>
            <a:ext cx="2467899" cy="2467590"/>
          </a:xfrm>
          <a:custGeom>
            <a:rect b="b" l="l" r="r" t="t"/>
            <a:pathLst>
              <a:path extrusionOk="0" h="2467590" w="2467899">
                <a:moveTo>
                  <a:pt x="0" y="0"/>
                </a:moveTo>
                <a:lnTo>
                  <a:pt x="2467899" y="0"/>
                </a:lnTo>
                <a:lnTo>
                  <a:pt x="2467899" y="2467590"/>
                </a:lnTo>
                <a:lnTo>
                  <a:pt x="0" y="24675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100" name="Google Shape;100;p2"/>
          <p:cNvSpPr/>
          <p:nvPr/>
        </p:nvSpPr>
        <p:spPr>
          <a:xfrm>
            <a:off x="15504869" y="1238250"/>
            <a:ext cx="1754431" cy="1754211"/>
          </a:xfrm>
          <a:custGeom>
            <a:rect b="b" l="l" r="r" t="t"/>
            <a:pathLst>
              <a:path extrusionOk="0" h="1754211" w="1754431">
                <a:moveTo>
                  <a:pt x="0" y="0"/>
                </a:moveTo>
                <a:lnTo>
                  <a:pt x="1754431" y="0"/>
                </a:lnTo>
                <a:lnTo>
                  <a:pt x="1754431" y="1754211"/>
                </a:lnTo>
                <a:lnTo>
                  <a:pt x="0" y="17542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3" l="0" r="0" t="-4"/>
            </a:stretch>
          </a:blipFill>
          <a:ln>
            <a:noFill/>
          </a:ln>
        </p:spPr>
      </p: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a8189754d3_1_1559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12" name="Google Shape;312;g3a8189754d3_1_1559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13" name="Google Shape;313;g3a8189754d3_1_1559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14" name="Google Shape;314;g3a8189754d3_1_1559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15" name="Google Shape;315;g3a8189754d3_1_1559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316" name="Google Shape;316;g3a8189754d3_1_1559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7" name="Google Shape;317;g3a8189754d3_1_1559"/>
          <p:cNvSpPr txBox="1"/>
          <p:nvPr/>
        </p:nvSpPr>
        <p:spPr>
          <a:xfrm>
            <a:off x="691775" y="710575"/>
            <a:ext cx="15348900" cy="10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6725" lIns="133425" spcFirstLastPara="1" rIns="133425" wrap="square" tIns="66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54">
                <a:solidFill>
                  <a:srgbClr val="82FFFF"/>
                </a:solidFill>
              </a:rPr>
              <a:t>STEP 4: THE TRIGGER ⏰</a:t>
            </a:r>
            <a:br>
              <a:rPr b="1" lang="en-US" sz="5254">
                <a:solidFill>
                  <a:srgbClr val="FFFFFF"/>
                </a:solidFill>
              </a:rPr>
            </a:br>
            <a:endParaRPr sz="525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18" name="Google Shape;318;g3a8189754d3_1_1559"/>
          <p:cNvSpPr txBox="1"/>
          <p:nvPr/>
        </p:nvSpPr>
        <p:spPr>
          <a:xfrm>
            <a:off x="1426273" y="1476057"/>
            <a:ext cx="15089400" cy="77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6725" lIns="133425" spcFirstLastPara="1" rIns="133425" wrap="square" tIns="66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41">
                <a:solidFill>
                  <a:srgbClr val="82FFFF"/>
                </a:solidFill>
              </a:rPr>
              <a:t>The Daily Scheduler</a:t>
            </a:r>
            <a:endParaRPr sz="394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4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31716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649"/>
              <a:buChar char="•"/>
            </a:pPr>
            <a:r>
              <a:rPr b="1" lang="en-US" sz="3649">
                <a:solidFill>
                  <a:srgbClr val="82FFFF"/>
                </a:solidFill>
              </a:rPr>
              <a:t>Create Glue Workflow:</a:t>
            </a:r>
            <a:endParaRPr sz="3649">
              <a:solidFill>
                <a:srgbClr val="82FFFF"/>
              </a:solidFill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5"/>
              <a:buChar char="•"/>
            </a:pPr>
            <a:r>
              <a:rPr lang="en-US" sz="3065">
                <a:solidFill>
                  <a:srgbClr val="FFFFFF"/>
                </a:solidFill>
              </a:rPr>
              <a:t>Go to </a:t>
            </a:r>
            <a:r>
              <a:rPr b="1" lang="en-US" sz="3065">
                <a:solidFill>
                  <a:srgbClr val="FFFFFF"/>
                </a:solidFill>
              </a:rPr>
              <a:t>AWS Glue</a:t>
            </a:r>
            <a:r>
              <a:rPr lang="en-US" sz="3065">
                <a:solidFill>
                  <a:srgbClr val="FFFFFF"/>
                </a:solidFill>
              </a:rPr>
              <a:t> &gt; </a:t>
            </a:r>
            <a:r>
              <a:rPr b="1" lang="en-US" sz="3065">
                <a:solidFill>
                  <a:srgbClr val="FFFFFF"/>
                </a:solidFill>
              </a:rPr>
              <a:t>Workflows</a:t>
            </a:r>
            <a:r>
              <a:rPr lang="en-US" sz="3065">
                <a:solidFill>
                  <a:srgbClr val="FFFFFF"/>
                </a:solidFill>
              </a:rPr>
              <a:t>.</a:t>
            </a:r>
            <a:endParaRPr sz="30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5"/>
              <a:buChar char="•"/>
            </a:pPr>
            <a:r>
              <a:rPr lang="en-US" sz="3065">
                <a:solidFill>
                  <a:srgbClr val="FFFFFF"/>
                </a:solidFill>
              </a:rPr>
              <a:t>Click </a:t>
            </a:r>
            <a:r>
              <a:rPr b="1" lang="en-US" sz="3065">
                <a:solidFill>
                  <a:srgbClr val="FFFFFF"/>
                </a:solidFill>
              </a:rPr>
              <a:t>Add workflow</a:t>
            </a:r>
            <a:r>
              <a:rPr lang="en-US" sz="3065">
                <a:solidFill>
                  <a:srgbClr val="FFFFFF"/>
                </a:solidFill>
              </a:rPr>
              <a:t>.</a:t>
            </a:r>
            <a:endParaRPr sz="30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5"/>
              <a:buChar char="•"/>
            </a:pPr>
            <a:r>
              <a:rPr lang="en-US" sz="3065">
                <a:solidFill>
                  <a:srgbClr val="FFFFFF"/>
                </a:solidFill>
              </a:rPr>
              <a:t>Name: </a:t>
            </a:r>
            <a:r>
              <a:rPr lang="en-US" sz="30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vaccination-reminder-workflow</a:t>
            </a:r>
            <a:r>
              <a:rPr lang="en-US" sz="30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3065">
              <a:solidFill>
                <a:srgbClr val="FFFFFF"/>
              </a:solidFill>
            </a:endParaRPr>
          </a:p>
          <a:p>
            <a:pPr indent="-231716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649"/>
              <a:buChar char="•"/>
            </a:pPr>
            <a:r>
              <a:rPr b="1" lang="en-US" sz="3649">
                <a:solidFill>
                  <a:srgbClr val="82FFFF"/>
                </a:solidFill>
              </a:rPr>
              <a:t>Create the Trigger:</a:t>
            </a:r>
            <a:endParaRPr sz="3649">
              <a:solidFill>
                <a:srgbClr val="82FFFF"/>
              </a:solidFill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65"/>
              <a:buChar char="•"/>
            </a:pPr>
            <a:r>
              <a:rPr lang="en-US" sz="3065">
                <a:solidFill>
                  <a:srgbClr val="FFFFFF"/>
                </a:solidFill>
              </a:rPr>
              <a:t>Add a trigger to your workflow.</a:t>
            </a:r>
            <a:endParaRPr sz="30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065"/>
              <a:buChar char="•"/>
            </a:pPr>
            <a:r>
              <a:rPr b="1" lang="en-US" sz="3065">
                <a:solidFill>
                  <a:srgbClr val="82FFFF"/>
                </a:solidFill>
              </a:rPr>
              <a:t>Schedule Type:</a:t>
            </a:r>
            <a:r>
              <a:rPr lang="en-US" sz="3065">
                <a:solidFill>
                  <a:srgbClr val="82FFFF"/>
                </a:solidFill>
              </a:rPr>
              <a:t> </a:t>
            </a:r>
            <a:r>
              <a:rPr lang="en-US" sz="30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Scheduled</a:t>
            </a:r>
            <a:r>
              <a:rPr lang="en-US" sz="30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3065">
              <a:solidFill>
                <a:srgbClr val="FFFFFF"/>
              </a:solidFill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065"/>
              <a:buChar char="•"/>
            </a:pPr>
            <a:r>
              <a:rPr b="1" lang="en-US" sz="3065">
                <a:solidFill>
                  <a:srgbClr val="82FFFF"/>
                </a:solidFill>
              </a:rPr>
              <a:t>Frequency:</a:t>
            </a:r>
            <a:r>
              <a:rPr lang="en-US" sz="3065">
                <a:solidFill>
                  <a:srgbClr val="82FFFF"/>
                </a:solidFill>
              </a:rPr>
              <a:t> </a:t>
            </a:r>
            <a:r>
              <a:rPr lang="en-US" sz="3065">
                <a:solidFill>
                  <a:srgbClr val="FFFFFF"/>
                </a:solidFill>
              </a:rPr>
              <a:t>choose </a:t>
            </a:r>
            <a:r>
              <a:rPr b="1" lang="en-US" sz="3065">
                <a:solidFill>
                  <a:srgbClr val="FFFFFF"/>
                </a:solidFill>
              </a:rPr>
              <a:t>Custom</a:t>
            </a:r>
            <a:r>
              <a:rPr lang="en-US" sz="3065">
                <a:solidFill>
                  <a:srgbClr val="FFFFFF"/>
                </a:solidFill>
              </a:rPr>
              <a:t> and add </a:t>
            </a:r>
            <a:r>
              <a:rPr lang="en-US" sz="30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rate(5 minutes)</a:t>
            </a:r>
            <a:r>
              <a:rPr lang="en-US" sz="30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OR Cron Expression: </a:t>
            </a:r>
            <a:r>
              <a:rPr lang="en-US" sz="30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0/5 * * * ? *</a:t>
            </a:r>
            <a:r>
              <a:rPr lang="en-US" sz="30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3065">
              <a:solidFill>
                <a:srgbClr val="FFFFFF"/>
              </a:solidFill>
            </a:endParaRPr>
          </a:p>
          <a:p>
            <a:pPr indent="-194642" lvl="1" marL="667344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065"/>
              <a:buChar char="•"/>
            </a:pPr>
            <a:r>
              <a:rPr b="1" lang="en-US" sz="3065">
                <a:solidFill>
                  <a:srgbClr val="82FFFF"/>
                </a:solidFill>
              </a:rPr>
              <a:t>Add Node:</a:t>
            </a:r>
            <a:r>
              <a:rPr lang="en-US" sz="3065">
                <a:solidFill>
                  <a:srgbClr val="82FFFF"/>
                </a:solidFill>
              </a:rPr>
              <a:t> </a:t>
            </a:r>
            <a:r>
              <a:rPr lang="en-US" sz="3065">
                <a:solidFill>
                  <a:srgbClr val="FFFFFF"/>
                </a:solidFill>
              </a:rPr>
              <a:t>Connect your </a:t>
            </a:r>
            <a:r>
              <a:rPr lang="en-US" sz="30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vaccination-reminder-job</a:t>
            </a:r>
            <a:r>
              <a:rPr lang="en-US" sz="30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to this trigger.</a:t>
            </a:r>
            <a:endParaRPr sz="3065">
              <a:solidFill>
                <a:srgbClr val="FFFFFF"/>
              </a:solidFill>
            </a:endParaRPr>
          </a:p>
          <a:p>
            <a:pPr indent="-231716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649"/>
              <a:buChar char="•"/>
            </a:pPr>
            <a:r>
              <a:rPr b="1" lang="en-US" sz="3649">
                <a:solidFill>
                  <a:srgbClr val="82FFFF"/>
                </a:solidFill>
              </a:rPr>
              <a:t>Start the Workflow:</a:t>
            </a:r>
            <a:r>
              <a:rPr lang="en-US" sz="3649">
                <a:solidFill>
                  <a:srgbClr val="82FFFF"/>
                </a:solidFill>
              </a:rPr>
              <a:t> </a:t>
            </a:r>
            <a:r>
              <a:rPr lang="en-US" sz="3649">
                <a:solidFill>
                  <a:srgbClr val="FFFFFF"/>
                </a:solidFill>
              </a:rPr>
              <a:t>The workflow will now automatically execute the job</a:t>
            </a:r>
            <a:r>
              <a:rPr lang="en-US" sz="3649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-US" sz="3649">
                <a:solidFill>
                  <a:srgbClr val="FFFFFF"/>
                </a:solidFill>
              </a:rPr>
              <a:t>every 5 minutes.  In real life it will be daily.</a:t>
            </a:r>
            <a:endParaRPr sz="3649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73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a8189754d3_1_1581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24" name="Google Shape;324;g3a8189754d3_1_1581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25" name="Google Shape;325;g3a8189754d3_1_1581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26" name="Google Shape;326;g3a8189754d3_1_1581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27" name="Google Shape;327;g3a8189754d3_1_1581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328" name="Google Shape;328;g3a8189754d3_1_1581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9" name="Google Shape;329;g3a8189754d3_1_1581"/>
          <p:cNvSpPr txBox="1"/>
          <p:nvPr/>
        </p:nvSpPr>
        <p:spPr>
          <a:xfrm>
            <a:off x="1141425" y="1214345"/>
            <a:ext cx="15070800" cy="22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9525" lIns="139100" spcFirstLastPara="1" rIns="139100" wrap="square" tIns="695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76">
                <a:solidFill>
                  <a:srgbClr val="82FFFF"/>
                </a:solidFill>
              </a:rPr>
              <a:t>STEP 5: DATA ANALYSIS WITH ATHENA 📊</a:t>
            </a:r>
            <a:br>
              <a:rPr b="1" lang="en-US" sz="5476">
                <a:solidFill>
                  <a:srgbClr val="FFFFFF"/>
                </a:solidFill>
              </a:rPr>
            </a:br>
            <a:endParaRPr sz="5476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30" name="Google Shape;330;g3a8189754d3_1_1581"/>
          <p:cNvSpPr txBox="1"/>
          <p:nvPr/>
        </p:nvSpPr>
        <p:spPr>
          <a:xfrm>
            <a:off x="1616071" y="2524407"/>
            <a:ext cx="14266800" cy="71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9525" lIns="139100" spcFirstLastPara="1" rIns="139100" wrap="square" tIns="695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64">
                <a:solidFill>
                  <a:srgbClr val="82FFFF"/>
                </a:solidFill>
              </a:rPr>
              <a:t>Insights from Our Data</a:t>
            </a:r>
            <a:endParaRPr b="1" sz="4564">
              <a:solidFill>
                <a:srgbClr val="FFFFFF"/>
              </a:solidFill>
            </a:endParaRPr>
          </a:p>
          <a:p>
            <a:pPr indent="-289819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4564"/>
              <a:buChar char="•"/>
            </a:pPr>
            <a:r>
              <a:rPr b="1" lang="en-US" sz="4564">
                <a:solidFill>
                  <a:srgbClr val="82FFFF"/>
                </a:solidFill>
              </a:rPr>
              <a:t>Create a Glue Crawler:</a:t>
            </a:r>
            <a:endParaRPr sz="4564">
              <a:solidFill>
                <a:srgbClr val="82FFFF"/>
              </a:solidFill>
            </a:endParaRPr>
          </a:p>
          <a:p>
            <a:pPr indent="-289819" lvl="1" marL="695567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64"/>
              <a:buChar char="•"/>
            </a:pPr>
            <a:r>
              <a:rPr lang="en-US" sz="4564">
                <a:solidFill>
                  <a:srgbClr val="FFFFFF"/>
                </a:solidFill>
              </a:rPr>
              <a:t>Go to </a:t>
            </a:r>
            <a:r>
              <a:rPr b="1" lang="en-US" sz="4564">
                <a:solidFill>
                  <a:srgbClr val="FFFFFF"/>
                </a:solidFill>
              </a:rPr>
              <a:t>AWS Glue</a:t>
            </a:r>
            <a:r>
              <a:rPr lang="en-US" sz="4564">
                <a:solidFill>
                  <a:srgbClr val="FFFFFF"/>
                </a:solidFill>
              </a:rPr>
              <a:t> &gt; </a:t>
            </a:r>
            <a:r>
              <a:rPr b="1" lang="en-US" sz="4564">
                <a:solidFill>
                  <a:srgbClr val="FFFFFF"/>
                </a:solidFill>
              </a:rPr>
              <a:t>Crawlers</a:t>
            </a:r>
            <a:r>
              <a:rPr lang="en-US" sz="4564">
                <a:solidFill>
                  <a:srgbClr val="FFFFFF"/>
                </a:solidFill>
              </a:rPr>
              <a:t>.</a:t>
            </a:r>
            <a:endParaRPr sz="456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89819" lvl="1" marL="695567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64"/>
              <a:buChar char="•"/>
            </a:pPr>
            <a:r>
              <a:rPr lang="en-US" sz="4564">
                <a:solidFill>
                  <a:srgbClr val="FFFFFF"/>
                </a:solidFill>
              </a:rPr>
              <a:t>Point it to your S3 bucket.</a:t>
            </a:r>
            <a:endParaRPr sz="4564">
              <a:solidFill>
                <a:srgbClr val="FFFFFF"/>
              </a:solidFill>
            </a:endParaRPr>
          </a:p>
          <a:p>
            <a:pPr indent="-289819" lvl="1" marL="695567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64"/>
              <a:buChar char="•"/>
            </a:pPr>
            <a:r>
              <a:rPr lang="en-US" sz="4564">
                <a:solidFill>
                  <a:srgbClr val="FFFFFF"/>
                </a:solidFill>
              </a:rPr>
              <a:t>Create an IAM Role add GlueServiceRole as well as S3BucketFullAccess</a:t>
            </a:r>
            <a:endParaRPr sz="4564">
              <a:solidFill>
                <a:srgbClr val="FFFFFF"/>
              </a:solidFill>
            </a:endParaRPr>
          </a:p>
          <a:p>
            <a:pPr indent="-289819" lvl="1" marL="695567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64"/>
              <a:buChar char="•"/>
            </a:pPr>
            <a:r>
              <a:rPr lang="en-US" sz="4564">
                <a:solidFill>
                  <a:srgbClr val="FFFFFF"/>
                </a:solidFill>
              </a:rPr>
              <a:t>Create the database </a:t>
            </a:r>
            <a:r>
              <a:rPr lang="en-US" sz="45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vaccination-Reminder-db</a:t>
            </a:r>
            <a:r>
              <a:rPr lang="en-US" sz="456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4564">
              <a:solidFill>
                <a:srgbClr val="FFFFFF"/>
              </a:solidFill>
            </a:endParaRPr>
          </a:p>
          <a:p>
            <a:pPr indent="-289819" lvl="1" marL="695567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64"/>
              <a:buChar char="•"/>
            </a:pPr>
            <a:r>
              <a:rPr lang="en-US" sz="4564">
                <a:solidFill>
                  <a:srgbClr val="FFFFFF"/>
                </a:solidFill>
              </a:rPr>
              <a:t>Run the crawler to create the table </a:t>
            </a:r>
            <a:r>
              <a:rPr lang="en-US" sz="45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vaccination_records</a:t>
            </a:r>
            <a:r>
              <a:rPr lang="en-US" sz="4564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.</a:t>
            </a:r>
            <a:endParaRPr sz="4564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64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a8189754d3_1_1596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36" name="Google Shape;336;g3a8189754d3_1_1596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37" name="Google Shape;337;g3a8189754d3_1_1596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38" name="Google Shape;338;g3a8189754d3_1_1596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39" name="Google Shape;339;g3a8189754d3_1_1596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340" name="Google Shape;340;g3a8189754d3_1_1596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1" name="Google Shape;341;g3a8189754d3_1_1596"/>
          <p:cNvSpPr txBox="1"/>
          <p:nvPr/>
        </p:nvSpPr>
        <p:spPr>
          <a:xfrm>
            <a:off x="2140600" y="1238250"/>
            <a:ext cx="13516200" cy="17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2375" lIns="124725" spcFirstLastPara="1" rIns="124725" wrap="square" tIns="623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12">
                <a:solidFill>
                  <a:srgbClr val="82FFFF"/>
                </a:solidFill>
              </a:rPr>
              <a:t>STEP 5: DATA ANALYSIS WITH ATHENA 📊</a:t>
            </a:r>
            <a:br>
              <a:rPr b="1" lang="en-US" sz="4912">
                <a:solidFill>
                  <a:srgbClr val="FFFFFF"/>
                </a:solidFill>
              </a:rPr>
            </a:br>
            <a:endParaRPr sz="4912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42" name="Google Shape;342;g3a8189754d3_1_1596"/>
          <p:cNvSpPr txBox="1"/>
          <p:nvPr/>
        </p:nvSpPr>
        <p:spPr>
          <a:xfrm>
            <a:off x="2943882" y="2276572"/>
            <a:ext cx="11846400" cy="67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2375" lIns="124725" spcFirstLastPara="1" rIns="124725" wrap="square" tIns="62375">
            <a:spAutoFit/>
          </a:bodyPr>
          <a:lstStyle/>
          <a:p>
            <a:pPr indent="-359565" lvl="1" marL="935737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820"/>
              <a:buChar char="•"/>
            </a:pPr>
            <a:r>
              <a:rPr b="1" lang="en-US" sz="3820">
                <a:solidFill>
                  <a:srgbClr val="82FFFF"/>
                </a:solidFill>
              </a:rPr>
              <a:t>Query Your Data:</a:t>
            </a:r>
            <a:endParaRPr sz="3820">
              <a:solidFill>
                <a:srgbClr val="82FFFF"/>
              </a:solidFill>
            </a:endParaRPr>
          </a:p>
          <a:p>
            <a:pPr indent="-324908" lvl="2" marL="1559561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75"/>
              <a:buChar char="•"/>
            </a:pPr>
            <a:r>
              <a:rPr lang="en-US" sz="3274">
                <a:solidFill>
                  <a:srgbClr val="FFFFFF"/>
                </a:solidFill>
              </a:rPr>
              <a:t>Open the Table your crawler created, </a:t>
            </a:r>
            <a:endParaRPr sz="327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24908" lvl="2" marL="1559561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75"/>
              <a:buChar char="•"/>
            </a:pPr>
            <a:r>
              <a:rPr lang="en-US" sz="3274">
                <a:solidFill>
                  <a:srgbClr val="FFFFFF"/>
                </a:solidFill>
              </a:rPr>
              <a:t>Click on </a:t>
            </a:r>
            <a:r>
              <a:rPr lang="en-US" sz="3274">
                <a:solidFill>
                  <a:srgbClr val="82FFFF"/>
                </a:solidFill>
              </a:rPr>
              <a:t>Action</a:t>
            </a:r>
            <a:r>
              <a:rPr lang="en-US" sz="3274">
                <a:solidFill>
                  <a:srgbClr val="FFFFFF"/>
                </a:solidFill>
              </a:rPr>
              <a:t> and click </a:t>
            </a:r>
            <a:r>
              <a:rPr lang="en-US" sz="3274">
                <a:solidFill>
                  <a:srgbClr val="82FFFF"/>
                </a:solidFill>
              </a:rPr>
              <a:t>view data</a:t>
            </a:r>
            <a:endParaRPr sz="3274">
              <a:solidFill>
                <a:srgbClr val="82FFFF"/>
              </a:solidFill>
            </a:endParaRPr>
          </a:p>
          <a:p>
            <a:pPr indent="-324908" lvl="2" marL="1559561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275"/>
              <a:buChar char="•"/>
            </a:pPr>
            <a:r>
              <a:rPr lang="en-US" sz="3274">
                <a:solidFill>
                  <a:srgbClr val="FFFFFF"/>
                </a:solidFill>
              </a:rPr>
              <a:t>Click</a:t>
            </a:r>
            <a:r>
              <a:rPr lang="en-US" sz="3274">
                <a:solidFill>
                  <a:srgbClr val="82FFFF"/>
                </a:solidFill>
              </a:rPr>
              <a:t> Proceed</a:t>
            </a:r>
            <a:endParaRPr sz="3274">
              <a:solidFill>
                <a:srgbClr val="82FFFF"/>
              </a:solidFill>
            </a:endParaRPr>
          </a:p>
          <a:p>
            <a:pPr indent="-324908" lvl="2" marL="1559561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275"/>
              <a:buChar char="•"/>
            </a:pPr>
            <a:r>
              <a:rPr lang="en-US" sz="3274">
                <a:solidFill>
                  <a:srgbClr val="FFFFFF"/>
                </a:solidFill>
              </a:rPr>
              <a:t>Go to </a:t>
            </a:r>
            <a:r>
              <a:rPr lang="en-US" sz="3274">
                <a:solidFill>
                  <a:srgbClr val="82FFFF"/>
                </a:solidFill>
              </a:rPr>
              <a:t>settings </a:t>
            </a:r>
            <a:r>
              <a:rPr lang="en-US" sz="3274">
                <a:solidFill>
                  <a:srgbClr val="FFFFFF"/>
                </a:solidFill>
              </a:rPr>
              <a:t>and add an</a:t>
            </a:r>
            <a:r>
              <a:rPr lang="en-US" sz="3274">
                <a:solidFill>
                  <a:srgbClr val="82FFFF"/>
                </a:solidFill>
              </a:rPr>
              <a:t>  S3 bucket </a:t>
            </a:r>
            <a:r>
              <a:rPr lang="en-US" sz="3274">
                <a:solidFill>
                  <a:srgbClr val="FFFFFF"/>
                </a:solidFill>
              </a:rPr>
              <a:t>as your</a:t>
            </a:r>
            <a:r>
              <a:rPr lang="en-US" sz="3274">
                <a:solidFill>
                  <a:srgbClr val="82FFFF"/>
                </a:solidFill>
              </a:rPr>
              <a:t> query result location.</a:t>
            </a:r>
            <a:endParaRPr sz="3274">
              <a:solidFill>
                <a:srgbClr val="82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4">
                <a:solidFill>
                  <a:srgbClr val="82FFFF"/>
                </a:solidFill>
              </a:rPr>
              <a:t>     </a:t>
            </a:r>
            <a:r>
              <a:rPr lang="en-US" sz="3274">
                <a:solidFill>
                  <a:srgbClr val="FFFFFF"/>
                </a:solidFill>
              </a:rPr>
              <a:t>Run queries to get insights, like finding specific babies to view their records.</a:t>
            </a:r>
            <a:endParaRPr sz="3274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SELECT </a:t>
            </a:r>
            <a:endParaRPr sz="3274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   * FROM "AwsDataCatalog"."etl-db"."vaccination_data_2025"</a:t>
            </a:r>
            <a:endParaRPr sz="3274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WHERE </a:t>
            </a:r>
            <a:endParaRPr sz="3274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   "col0" IN ('Agnes Beye', 'Bella Mballa', 'Samir Ngono');</a:t>
            </a:r>
            <a:endParaRPr sz="2728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a8189754d3_1_1638"/>
          <p:cNvSpPr/>
          <p:nvPr/>
        </p:nvSpPr>
        <p:spPr>
          <a:xfrm>
            <a:off x="3791624" y="4410075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2" y="0"/>
                </a:lnTo>
                <a:lnTo>
                  <a:pt x="1093652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48" name="Google Shape;348;g3a8189754d3_1_1638"/>
          <p:cNvSpPr/>
          <p:nvPr/>
        </p:nvSpPr>
        <p:spPr>
          <a:xfrm>
            <a:off x="12404688" y="45243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2" y="0"/>
                </a:lnTo>
                <a:lnTo>
                  <a:pt x="819252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49" name="Google Shape;349;g3a8189754d3_1_1638"/>
          <p:cNvSpPr/>
          <p:nvPr/>
        </p:nvSpPr>
        <p:spPr>
          <a:xfrm>
            <a:off x="38104" y="3752850"/>
            <a:ext cx="6058658" cy="6534150"/>
          </a:xfrm>
          <a:custGeom>
            <a:rect b="b" l="l" r="r" t="t"/>
            <a:pathLst>
              <a:path extrusionOk="0" h="6534150" w="6058658">
                <a:moveTo>
                  <a:pt x="0" y="0"/>
                </a:moveTo>
                <a:lnTo>
                  <a:pt x="6058658" y="0"/>
                </a:lnTo>
                <a:lnTo>
                  <a:pt x="6058658" y="6534150"/>
                </a:lnTo>
                <a:lnTo>
                  <a:pt x="0" y="6534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50" name="Google Shape;350;g3a8189754d3_1_1638"/>
          <p:cNvSpPr/>
          <p:nvPr/>
        </p:nvSpPr>
        <p:spPr>
          <a:xfrm>
            <a:off x="14632228" y="0"/>
            <a:ext cx="3658057" cy="4876800"/>
          </a:xfrm>
          <a:custGeom>
            <a:rect b="b" l="l" r="r" t="t"/>
            <a:pathLst>
              <a:path extrusionOk="0" h="4876800" w="3658057">
                <a:moveTo>
                  <a:pt x="0" y="0"/>
                </a:moveTo>
                <a:lnTo>
                  <a:pt x="3658058" y="0"/>
                </a:lnTo>
                <a:lnTo>
                  <a:pt x="3658058" y="4876800"/>
                </a:lnTo>
                <a:lnTo>
                  <a:pt x="0" y="4876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51" name="Google Shape;351;g3a8189754d3_1_1638"/>
          <p:cNvSpPr txBox="1"/>
          <p:nvPr/>
        </p:nvSpPr>
        <p:spPr>
          <a:xfrm>
            <a:off x="1141430" y="618528"/>
            <a:ext cx="14255100" cy="21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775" lIns="131575" spcFirstLastPara="1" rIns="131575" wrap="square" tIns="657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80">
                <a:solidFill>
                  <a:srgbClr val="82FFFF"/>
                </a:solidFill>
              </a:rPr>
              <a:t>TROUBLESHOOTING 💡</a:t>
            </a:r>
            <a:br>
              <a:rPr b="1" lang="en-US" sz="5180">
                <a:solidFill>
                  <a:srgbClr val="FFFFFF"/>
                </a:solidFill>
              </a:rPr>
            </a:br>
            <a:endParaRPr sz="518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52" name="Google Shape;352;g3a8189754d3_1_1638"/>
          <p:cNvSpPr txBox="1"/>
          <p:nvPr/>
        </p:nvSpPr>
        <p:spPr>
          <a:xfrm>
            <a:off x="2387278" y="2293850"/>
            <a:ext cx="14255100" cy="72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775" lIns="131575" spcFirstLastPara="1" rIns="131575" wrap="square" tIns="657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41">
                <a:solidFill>
                  <a:srgbClr val="82FFFF"/>
                </a:solidFill>
              </a:rPr>
              <a:t>Common Issues and Solutions</a:t>
            </a:r>
            <a:endParaRPr sz="374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41">
              <a:solidFill>
                <a:srgbClr val="FFFFFF"/>
              </a:solidFill>
            </a:endParaRPr>
          </a:p>
          <a:p>
            <a:pPr indent="-237582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741"/>
              <a:buFont typeface="Arimo"/>
              <a:buChar char="•"/>
            </a:pPr>
            <a:r>
              <a:rPr b="1" lang="en-US" sz="3741">
                <a:solidFill>
                  <a:srgbClr val="82FFFF"/>
                </a:solidFill>
                <a:latin typeface="Arimo"/>
                <a:ea typeface="Arimo"/>
                <a:cs typeface="Arimo"/>
                <a:sym typeface="Arimo"/>
              </a:rPr>
              <a:t>ModuleNotFoundError: </a:t>
            </a:r>
            <a:r>
              <a:rPr b="1" lang="en-US" sz="374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No module named 'pyspark'</a:t>
            </a:r>
            <a:endParaRPr sz="374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01031" lvl="1" marL="65792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6"/>
              <a:buChar char="•"/>
            </a:pPr>
            <a:r>
              <a:rPr b="1" lang="en-US" sz="3165">
                <a:solidFill>
                  <a:srgbClr val="FFFFFF"/>
                </a:solidFill>
              </a:rPr>
              <a:t>Fix:</a:t>
            </a:r>
            <a:r>
              <a:rPr lang="en-US" sz="3165">
                <a:solidFill>
                  <a:srgbClr val="FFFFFF"/>
                </a:solidFill>
              </a:rPr>
              <a:t> Ensure your Glue job </a:t>
            </a:r>
            <a:r>
              <a:rPr b="1" lang="en-US" sz="3165">
                <a:solidFill>
                  <a:srgbClr val="FFFFFF"/>
                </a:solidFill>
              </a:rPr>
              <a:t>Type</a:t>
            </a:r>
            <a:r>
              <a:rPr lang="en-US" sz="3165">
                <a:solidFill>
                  <a:srgbClr val="FFFFFF"/>
                </a:solidFill>
              </a:rPr>
              <a:t> is </a:t>
            </a:r>
            <a:r>
              <a:rPr b="1" lang="en-US" sz="3165">
                <a:solidFill>
                  <a:srgbClr val="FFFFFF"/>
                </a:solidFill>
              </a:rPr>
              <a:t>Spark</a:t>
            </a:r>
            <a:r>
              <a:rPr lang="en-US" sz="3165">
                <a:solidFill>
                  <a:srgbClr val="FFFFFF"/>
                </a:solidFill>
              </a:rPr>
              <a:t>, not Python Shell.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57922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5">
              <a:solidFill>
                <a:srgbClr val="FFFFFF"/>
              </a:solidFill>
            </a:endParaRPr>
          </a:p>
          <a:p>
            <a:pPr indent="-237582" lvl="0" marL="0" rtl="0" algn="l">
              <a:spcBef>
                <a:spcPts val="0"/>
              </a:spcBef>
              <a:spcAft>
                <a:spcPts val="0"/>
              </a:spcAft>
              <a:buClr>
                <a:srgbClr val="82FFFF"/>
              </a:buClr>
              <a:buSzPts val="3741"/>
              <a:buFont typeface="Arimo"/>
              <a:buChar char="•"/>
            </a:pPr>
            <a:r>
              <a:rPr b="1" lang="en-US" sz="3741">
                <a:solidFill>
                  <a:srgbClr val="82FFFF"/>
                </a:solidFill>
                <a:latin typeface="Arimo"/>
                <a:ea typeface="Arimo"/>
                <a:cs typeface="Arimo"/>
                <a:sym typeface="Arimo"/>
              </a:rPr>
              <a:t>TABLE_NOT_FOUND</a:t>
            </a:r>
            <a:endParaRPr sz="3741">
              <a:solidFill>
                <a:srgbClr val="82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01031" lvl="1" marL="65792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6"/>
              <a:buChar char="•"/>
            </a:pPr>
            <a:r>
              <a:rPr b="1" lang="en-US" sz="3165">
                <a:solidFill>
                  <a:srgbClr val="FFFFFF"/>
                </a:solidFill>
              </a:rPr>
              <a:t>Fix 1:</a:t>
            </a:r>
            <a:r>
              <a:rPr lang="en-US" sz="3165">
                <a:solidFill>
                  <a:srgbClr val="FFFFFF"/>
                </a:solidFill>
              </a:rPr>
              <a:t> Verify your Glue crawler is pointing to the correct S3 path 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57922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65">
                <a:solidFill>
                  <a:srgbClr val="FFFFFF"/>
                </a:solidFill>
              </a:rPr>
              <a:t>(e.g., </a:t>
            </a:r>
            <a:r>
              <a:rPr lang="en-US" sz="31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s3://bucket/</a:t>
            </a:r>
            <a:r>
              <a:rPr lang="en-US" sz="31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, not </a:t>
            </a:r>
            <a:r>
              <a:rPr lang="en-US" sz="31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s3://bucket/file.csv</a:t>
            </a:r>
            <a:r>
              <a:rPr lang="en-US" sz="31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).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57922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01031" lvl="1" marL="65792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6"/>
              <a:buChar char="•"/>
            </a:pPr>
            <a:r>
              <a:rPr b="1" lang="en-US" sz="3165">
                <a:solidFill>
                  <a:srgbClr val="FFFFFF"/>
                </a:solidFill>
              </a:rPr>
              <a:t>Fix 2:</a:t>
            </a:r>
            <a:r>
              <a:rPr lang="en-US" sz="3165">
                <a:solidFill>
                  <a:srgbClr val="FFFFFF"/>
                </a:solidFill>
              </a:rPr>
              <a:t> In Athena, ensure the database dropdown is set to the correct 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57922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65">
                <a:solidFill>
                  <a:srgbClr val="FFFFFF"/>
                </a:solidFill>
              </a:rPr>
              <a:t>database (e.g., </a:t>
            </a:r>
            <a:r>
              <a:rPr lang="en-US" sz="3165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vaccine-db2</a:t>
            </a:r>
            <a:r>
              <a:rPr lang="en-US" sz="3165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).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1" marL="657922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01031" lvl="1" marL="657922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66"/>
              <a:buChar char="•"/>
            </a:pPr>
            <a:r>
              <a:rPr b="1" lang="en-US" sz="3165">
                <a:solidFill>
                  <a:srgbClr val="FFFFFF"/>
                </a:solidFill>
              </a:rPr>
              <a:t>Fix 3:</a:t>
            </a:r>
            <a:r>
              <a:rPr lang="en-US" sz="3165">
                <a:solidFill>
                  <a:srgbClr val="FFFFFF"/>
                </a:solidFill>
              </a:rPr>
              <a:t> Check for typos in the database or table name.</a:t>
            </a:r>
            <a:endParaRPr sz="3165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78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2"/>
          <p:cNvSpPr txBox="1"/>
          <p:nvPr/>
        </p:nvSpPr>
        <p:spPr>
          <a:xfrm>
            <a:off x="2996323" y="3630801"/>
            <a:ext cx="10546500" cy="24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chemeClr val="lt1"/>
                </a:solidFill>
              </a:rPr>
              <a:t>Delete all resources you created to save cost.</a:t>
            </a:r>
            <a:endParaRPr sz="3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t/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358" name="Google Shape;358;p12"/>
          <p:cNvSpPr/>
          <p:nvPr/>
        </p:nvSpPr>
        <p:spPr>
          <a:xfrm>
            <a:off x="3791624" y="4410075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2" y="0"/>
                </a:lnTo>
                <a:lnTo>
                  <a:pt x="1093652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76" r="-75" t="0"/>
            </a:stretch>
          </a:blipFill>
          <a:ln>
            <a:noFill/>
          </a:ln>
        </p:spPr>
      </p:sp>
      <p:sp>
        <p:nvSpPr>
          <p:cNvPr id="359" name="Google Shape;359;p12"/>
          <p:cNvSpPr/>
          <p:nvPr/>
        </p:nvSpPr>
        <p:spPr>
          <a:xfrm>
            <a:off x="12404688" y="45243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2" y="0"/>
                </a:lnTo>
                <a:lnTo>
                  <a:pt x="819252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360" name="Google Shape;360;p12"/>
          <p:cNvSpPr/>
          <p:nvPr/>
        </p:nvSpPr>
        <p:spPr>
          <a:xfrm>
            <a:off x="38104" y="3752850"/>
            <a:ext cx="6058658" cy="6534150"/>
          </a:xfrm>
          <a:custGeom>
            <a:rect b="b" l="l" r="r" t="t"/>
            <a:pathLst>
              <a:path extrusionOk="0" h="6534150" w="6058658">
                <a:moveTo>
                  <a:pt x="0" y="0"/>
                </a:moveTo>
                <a:lnTo>
                  <a:pt x="6058658" y="0"/>
                </a:lnTo>
                <a:lnTo>
                  <a:pt x="6058658" y="6534150"/>
                </a:lnTo>
                <a:lnTo>
                  <a:pt x="0" y="6534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361" name="Google Shape;361;p12"/>
          <p:cNvSpPr/>
          <p:nvPr/>
        </p:nvSpPr>
        <p:spPr>
          <a:xfrm>
            <a:off x="14632228" y="0"/>
            <a:ext cx="3658057" cy="4876800"/>
          </a:xfrm>
          <a:custGeom>
            <a:rect b="b" l="l" r="r" t="t"/>
            <a:pathLst>
              <a:path extrusionOk="0" h="4876800" w="3658057">
                <a:moveTo>
                  <a:pt x="0" y="0"/>
                </a:moveTo>
                <a:lnTo>
                  <a:pt x="3658058" y="0"/>
                </a:lnTo>
                <a:lnTo>
                  <a:pt x="3658058" y="4876800"/>
                </a:lnTo>
                <a:lnTo>
                  <a:pt x="0" y="4876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3" l="0" r="0" t="-4"/>
            </a:stretch>
          </a:blipFill>
          <a:ln>
            <a:noFill/>
          </a:ln>
        </p:spPr>
      </p:sp>
    </p:spTree>
  </p:cSld>
  <p:clrMapOvr>
    <a:masterClrMapping/>
  </p:clrMapOvr>
  <p:transition>
    <p:circl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a96f61adcb_1_39"/>
          <p:cNvSpPr txBox="1"/>
          <p:nvPr/>
        </p:nvSpPr>
        <p:spPr>
          <a:xfrm>
            <a:off x="6858016" y="4676775"/>
            <a:ext cx="4572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g3a96f61adcb_1_39"/>
          <p:cNvSpPr/>
          <p:nvPr/>
        </p:nvSpPr>
        <p:spPr>
          <a:xfrm>
            <a:off x="3791624" y="4410075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2" y="0"/>
                </a:lnTo>
                <a:lnTo>
                  <a:pt x="1093652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368" name="Google Shape;368;g3a96f61adcb_1_39"/>
          <p:cNvSpPr/>
          <p:nvPr/>
        </p:nvSpPr>
        <p:spPr>
          <a:xfrm>
            <a:off x="12404688" y="45243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2" y="0"/>
                </a:lnTo>
                <a:lnTo>
                  <a:pt x="819252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69" name="Google Shape;369;g3a96f61adcb_1_39"/>
          <p:cNvSpPr/>
          <p:nvPr/>
        </p:nvSpPr>
        <p:spPr>
          <a:xfrm>
            <a:off x="38104" y="3752850"/>
            <a:ext cx="6058658" cy="6534150"/>
          </a:xfrm>
          <a:custGeom>
            <a:rect b="b" l="l" r="r" t="t"/>
            <a:pathLst>
              <a:path extrusionOk="0" h="6534150" w="6058658">
                <a:moveTo>
                  <a:pt x="0" y="0"/>
                </a:moveTo>
                <a:lnTo>
                  <a:pt x="6058658" y="0"/>
                </a:lnTo>
                <a:lnTo>
                  <a:pt x="6058658" y="6534150"/>
                </a:lnTo>
                <a:lnTo>
                  <a:pt x="0" y="65341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370" name="Google Shape;370;g3a96f61adcb_1_39"/>
          <p:cNvSpPr/>
          <p:nvPr/>
        </p:nvSpPr>
        <p:spPr>
          <a:xfrm>
            <a:off x="14632228" y="0"/>
            <a:ext cx="3658057" cy="4876800"/>
          </a:xfrm>
          <a:custGeom>
            <a:rect b="b" l="l" r="r" t="t"/>
            <a:pathLst>
              <a:path extrusionOk="0" h="4876800" w="3658057">
                <a:moveTo>
                  <a:pt x="0" y="0"/>
                </a:moveTo>
                <a:lnTo>
                  <a:pt x="3658058" y="0"/>
                </a:lnTo>
                <a:lnTo>
                  <a:pt x="3658058" y="4876800"/>
                </a:lnTo>
                <a:lnTo>
                  <a:pt x="0" y="4876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4"/>
          <p:cNvSpPr/>
          <p:nvPr/>
        </p:nvSpPr>
        <p:spPr>
          <a:xfrm>
            <a:off x="7129969" y="2773077"/>
            <a:ext cx="1852106" cy="772346"/>
          </a:xfrm>
          <a:custGeom>
            <a:rect b="b" l="l" r="r" t="t"/>
            <a:pathLst>
              <a:path extrusionOk="0" h="772346" w="1852106">
                <a:moveTo>
                  <a:pt x="0" y="0"/>
                </a:moveTo>
                <a:lnTo>
                  <a:pt x="1852106" y="0"/>
                </a:lnTo>
                <a:lnTo>
                  <a:pt x="1852106" y="772346"/>
                </a:lnTo>
                <a:lnTo>
                  <a:pt x="0" y="7723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7" name="Google Shape;107;p4"/>
          <p:cNvSpPr txBox="1"/>
          <p:nvPr/>
        </p:nvSpPr>
        <p:spPr>
          <a:xfrm>
            <a:off x="10097575" y="2558320"/>
            <a:ext cx="6187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7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>
                <a:solidFill>
                  <a:srgbClr val="FFFFFF"/>
                </a:solidFill>
              </a:rPr>
              <a:t>TENGU </a:t>
            </a:r>
            <a:r>
              <a:rPr lang="en-US" sz="4500">
                <a:solidFill>
                  <a:schemeClr val="lt1"/>
                </a:solidFill>
              </a:rPr>
              <a:t> Quinter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8922618" y="3507456"/>
            <a:ext cx="85371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FFFFFF"/>
                </a:solidFill>
              </a:rPr>
              <a:t>AWS Solution Architect Instructor @ Trustech Online University</a:t>
            </a:r>
            <a:endParaRPr sz="35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>
                <a:solidFill>
                  <a:srgbClr val="FFFFFF"/>
                </a:solidFill>
              </a:rPr>
              <a:t>Founder &amp; CEO: Elegancia Cakes &amp; Treats </a:t>
            </a:r>
            <a:endParaRPr sz="3500">
              <a:solidFill>
                <a:srgbClr val="FFFFFF"/>
              </a:solidFill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15331200" y="634652"/>
            <a:ext cx="1851562" cy="1667220"/>
          </a:xfrm>
          <a:custGeom>
            <a:rect b="b" l="l" r="r" t="t"/>
            <a:pathLst>
              <a:path extrusionOk="0" h="2045669" w="2045925">
                <a:moveTo>
                  <a:pt x="0" y="0"/>
                </a:moveTo>
                <a:lnTo>
                  <a:pt x="2045925" y="0"/>
                </a:lnTo>
                <a:lnTo>
                  <a:pt x="2045925" y="2045670"/>
                </a:lnTo>
                <a:lnTo>
                  <a:pt x="0" y="20456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110" name="Google Shape;110;p4"/>
          <p:cNvSpPr/>
          <p:nvPr/>
        </p:nvSpPr>
        <p:spPr>
          <a:xfrm>
            <a:off x="0" y="9496420"/>
            <a:ext cx="18290286" cy="790580"/>
          </a:xfrm>
          <a:custGeom>
            <a:rect b="b" l="l" r="r" t="t"/>
            <a:pathLst>
              <a:path extrusionOk="0" h="790580" w="18290286">
                <a:moveTo>
                  <a:pt x="0" y="0"/>
                </a:moveTo>
                <a:lnTo>
                  <a:pt x="18290286" y="0"/>
                </a:lnTo>
                <a:lnTo>
                  <a:pt x="18290286" y="790580"/>
                </a:lnTo>
                <a:lnTo>
                  <a:pt x="0" y="7905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8" l="0" r="0" t="0"/>
            </a:stretch>
          </a:blipFill>
          <a:ln>
            <a:noFill/>
          </a:ln>
        </p:spPr>
      </p:sp>
      <p:grpSp>
        <p:nvGrpSpPr>
          <p:cNvPr id="111" name="Google Shape;111;p4"/>
          <p:cNvGrpSpPr/>
          <p:nvPr/>
        </p:nvGrpSpPr>
        <p:grpSpPr>
          <a:xfrm>
            <a:off x="1270237" y="1702648"/>
            <a:ext cx="6475773" cy="7720026"/>
            <a:chOff x="1017263" y="1597413"/>
            <a:chExt cx="6475773" cy="7720026"/>
          </a:xfrm>
        </p:grpSpPr>
        <p:grpSp>
          <p:nvGrpSpPr>
            <p:cNvPr id="112" name="Google Shape;112;p4"/>
            <p:cNvGrpSpPr/>
            <p:nvPr/>
          </p:nvGrpSpPr>
          <p:grpSpPr>
            <a:xfrm>
              <a:off x="1390024" y="1597413"/>
              <a:ext cx="5578036" cy="6520273"/>
              <a:chOff x="1390024" y="1597413"/>
              <a:chExt cx="5578036" cy="6520273"/>
            </a:xfrm>
          </p:grpSpPr>
          <p:pic>
            <p:nvPicPr>
              <p:cNvPr id="113" name="Google Shape;113;p4" title="2025-09-05-22-39-06-613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1532911" y="2447537"/>
                <a:ext cx="4538709" cy="56701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4" name="Google Shape;114;p4"/>
              <p:cNvSpPr/>
              <p:nvPr/>
            </p:nvSpPr>
            <p:spPr>
              <a:xfrm>
                <a:off x="1390024" y="1597413"/>
                <a:ext cx="5578036" cy="6413833"/>
              </a:xfrm>
              <a:custGeom>
                <a:rect b="b" l="l" r="r" t="t"/>
                <a:pathLst>
                  <a:path extrusionOk="0" h="1385277" w="1200223">
                    <a:moveTo>
                      <a:pt x="0" y="0"/>
                    </a:moveTo>
                    <a:lnTo>
                      <a:pt x="1200223" y="0"/>
                    </a:lnTo>
                    <a:lnTo>
                      <a:pt x="1200223" y="1385277"/>
                    </a:lnTo>
                    <a:lnTo>
                      <a:pt x="0" y="1385277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>
                <a:noFill/>
              </a:ln>
            </p:spPr>
          </p:sp>
        </p:grpSp>
        <p:sp>
          <p:nvSpPr>
            <p:cNvPr id="115" name="Google Shape;115;p4"/>
            <p:cNvSpPr/>
            <p:nvPr/>
          </p:nvSpPr>
          <p:spPr>
            <a:xfrm rot="1822408">
              <a:off x="1173861" y="7233228"/>
              <a:ext cx="2981404" cy="1428521"/>
            </a:xfrm>
            <a:prstGeom prst="rect">
              <a:avLst/>
            </a:prstGeom>
            <a:solidFill>
              <a:srgbClr val="00203D"/>
            </a:solidFill>
            <a:ln cap="flat" cmpd="sng" w="9525">
              <a:solidFill>
                <a:srgbClr val="0020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 rot="9009215">
              <a:off x="4353959" y="7161535"/>
              <a:ext cx="2981452" cy="1428361"/>
            </a:xfrm>
            <a:prstGeom prst="rect">
              <a:avLst/>
            </a:prstGeom>
            <a:solidFill>
              <a:srgbClr val="00203D"/>
            </a:solidFill>
            <a:ln cap="flat" cmpd="sng" w="9525">
              <a:solidFill>
                <a:srgbClr val="0020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" name="Google Shape;117;p4"/>
          <p:cNvSpPr txBox="1"/>
          <p:nvPr/>
        </p:nvSpPr>
        <p:spPr>
          <a:xfrm>
            <a:off x="5063147" y="6367704"/>
            <a:ext cx="6750300" cy="26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600">
                <a:solidFill>
                  <a:srgbClr val="FFFFFF"/>
                </a:solidFill>
              </a:rPr>
              <a:t>My Socials</a:t>
            </a:r>
            <a:endParaRPr sz="26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600">
                <a:solidFill>
                  <a:srgbClr val="FFFFFF"/>
                </a:solidFill>
              </a:rPr>
              <a:t>LinkedIn: Tengu Quinter</a:t>
            </a:r>
            <a:endParaRPr sz="26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600">
                <a:solidFill>
                  <a:srgbClr val="FFFFFF"/>
                </a:solidFill>
              </a:rPr>
              <a:t>Facebook: Quinter T Munah</a:t>
            </a:r>
            <a:endParaRPr sz="26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600">
                <a:solidFill>
                  <a:srgbClr val="FFFFFF"/>
                </a:solidFill>
              </a:rPr>
              <a:t>Facebook: Elegancia Cakes and Treats</a:t>
            </a:r>
            <a:endParaRPr sz="26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600">
                <a:solidFill>
                  <a:srgbClr val="FFFFFF"/>
                </a:solidFill>
              </a:rPr>
              <a:t>IG: Royal Elegancia Cakes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124" name="Google Shape;124;p5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6" r="-75" t="0"/>
            </a:stretch>
          </a:blipFill>
          <a:ln>
            <a:noFill/>
          </a:ln>
        </p:spPr>
      </p:sp>
      <p:sp>
        <p:nvSpPr>
          <p:cNvPr id="125" name="Google Shape;125;p5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3" l="0" r="0" t="-4"/>
            </a:stretch>
          </a:blipFill>
          <a:ln>
            <a:noFill/>
          </a:ln>
        </p:spPr>
      </p:sp>
      <p:sp>
        <p:nvSpPr>
          <p:cNvPr id="126" name="Google Shape;126;p5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10" t="0"/>
            </a:stretch>
          </a:blipFill>
          <a:ln>
            <a:noFill/>
          </a:ln>
        </p:spPr>
      </p:sp>
      <p:sp>
        <p:nvSpPr>
          <p:cNvPr id="127" name="Google Shape;127;p5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8" name="Google Shape;128;p5"/>
          <p:cNvPicPr preferRelativeResize="0"/>
          <p:nvPr/>
        </p:nvPicPr>
        <p:blipFill rotWithShape="1">
          <a:blip r:embed="rId9">
            <a:alphaModFix/>
          </a:blip>
          <a:srcRect b="1289" l="0" r="0" t="-1290"/>
          <a:stretch/>
        </p:blipFill>
        <p:spPr>
          <a:xfrm>
            <a:off x="2423127" y="1517153"/>
            <a:ext cx="9270075" cy="758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 txBox="1"/>
          <p:nvPr/>
        </p:nvSpPr>
        <p:spPr>
          <a:xfrm>
            <a:off x="11887933" y="4785950"/>
            <a:ext cx="5711400" cy="18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chemeClr val="lt1"/>
                </a:solidFill>
              </a:rPr>
              <a:t> As a mom of 4, I'm highly aware of how easy it is to miss critical vaccination dates and I’m guilty of that.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a8189754d3_1_20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35" name="Google Shape;135;g3a8189754d3_1_20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36" name="Google Shape;136;g3a8189754d3_1_20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137" name="Google Shape;137;g3a8189754d3_1_20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38" name="Google Shape;138;g3a8189754d3_1_20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139" name="Google Shape;139;g3a8189754d3_1_20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0" name="Google Shape;140;g3a8189754d3_1_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95050" y="363100"/>
            <a:ext cx="9557425" cy="9153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3a8189754d3_1_20"/>
          <p:cNvSpPr txBox="1"/>
          <p:nvPr/>
        </p:nvSpPr>
        <p:spPr>
          <a:xfrm>
            <a:off x="13909378" y="5314950"/>
            <a:ext cx="3391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chemeClr val="lt1"/>
                </a:solidFill>
              </a:rPr>
              <a:t> We still have to get it.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8189754d3_1_44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47" name="Google Shape;147;g3a8189754d3_1_44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48" name="Google Shape;148;g3a8189754d3_1_44"/>
          <p:cNvSpPr/>
          <p:nvPr/>
        </p:nvSpPr>
        <p:spPr>
          <a:xfrm>
            <a:off x="7287536" y="329565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149" name="Google Shape;149;g3a8189754d3_1_44"/>
          <p:cNvSpPr/>
          <p:nvPr/>
        </p:nvSpPr>
        <p:spPr>
          <a:xfrm>
            <a:off x="14489336" y="7162800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50" name="Google Shape;150;g3a8189754d3_1_44"/>
          <p:cNvSpPr/>
          <p:nvPr/>
        </p:nvSpPr>
        <p:spPr>
          <a:xfrm>
            <a:off x="2734017" y="7162800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151" name="Google Shape;151;g3a8189754d3_1_44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2" name="Google Shape;152;g3a8189754d3_1_44" title="1763772837985.jp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80150" y="1437550"/>
            <a:ext cx="10153449" cy="760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a8189754d3_1_44"/>
          <p:cNvSpPr txBox="1"/>
          <p:nvPr/>
        </p:nvSpPr>
        <p:spPr>
          <a:xfrm>
            <a:off x="6165385" y="617100"/>
            <a:ext cx="5068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Arial"/>
              <a:buNone/>
            </a:pPr>
            <a:r>
              <a:rPr b="1" lang="en-US" sz="41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Challenge</a:t>
            </a:r>
            <a:endParaRPr b="1" i="0" sz="1800" u="none" cap="none" strike="noStrike">
              <a:solidFill>
                <a:srgbClr val="000000"/>
              </a:solidFill>
            </a:endParaRPr>
          </a:p>
        </p:txBody>
      </p:sp>
      <p:sp>
        <p:nvSpPr>
          <p:cNvPr id="154" name="Google Shape;154;g3a8189754d3_1_44"/>
          <p:cNvSpPr txBox="1"/>
          <p:nvPr/>
        </p:nvSpPr>
        <p:spPr>
          <a:xfrm>
            <a:off x="11628325" y="4201850"/>
            <a:ext cx="57114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800">
                <a:solidFill>
                  <a:srgbClr val="FFFFFF"/>
                </a:solidFill>
              </a:rPr>
              <a:t>Manual </a:t>
            </a:r>
            <a:r>
              <a:rPr lang="en-US" sz="2800">
                <a:solidFill>
                  <a:srgbClr val="FFFFFF"/>
                </a:solidFill>
              </a:rPr>
              <a:t>tracking</a:t>
            </a:r>
            <a:r>
              <a:rPr lang="en-US" sz="2800">
                <a:solidFill>
                  <a:srgbClr val="FFFFFF"/>
                </a:solidFill>
              </a:rPr>
              <a:t> of health records including vaccination records are prone to errors which can have life </a:t>
            </a:r>
            <a:r>
              <a:rPr lang="en-US" sz="2800">
                <a:solidFill>
                  <a:srgbClr val="FFFFFF"/>
                </a:solidFill>
              </a:rPr>
              <a:t>altering</a:t>
            </a:r>
            <a:r>
              <a:rPr lang="en-US" sz="2800">
                <a:solidFill>
                  <a:srgbClr val="FFFFFF"/>
                </a:solidFill>
              </a:rPr>
              <a:t> consequences.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a8189754d3_1_32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60" name="Google Shape;160;g3a8189754d3_1_32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61" name="Google Shape;161;g3a8189754d3_1_32"/>
          <p:cNvSpPr/>
          <p:nvPr/>
        </p:nvSpPr>
        <p:spPr>
          <a:xfrm>
            <a:off x="847061" y="42692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162" name="Google Shape;162;g3a8189754d3_1_32"/>
          <p:cNvSpPr/>
          <p:nvPr/>
        </p:nvSpPr>
        <p:spPr>
          <a:xfrm>
            <a:off x="16793361" y="89151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63" name="Google Shape;163;g3a8189754d3_1_32"/>
          <p:cNvSpPr/>
          <p:nvPr/>
        </p:nvSpPr>
        <p:spPr>
          <a:xfrm>
            <a:off x="1663229" y="7305675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164" name="Google Shape;164;g3a8189754d3_1_32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g3a8189754d3_1_32"/>
          <p:cNvSpPr txBox="1"/>
          <p:nvPr/>
        </p:nvSpPr>
        <p:spPr>
          <a:xfrm>
            <a:off x="7074016" y="325040"/>
            <a:ext cx="5068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Arial"/>
              <a:buNone/>
            </a:pPr>
            <a:r>
              <a:rPr b="1" lang="en-US" sz="41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Problem Solved </a:t>
            </a:r>
            <a:endParaRPr b="1" i="0" sz="1800" u="none" cap="none" strike="noStrike">
              <a:solidFill>
                <a:srgbClr val="000000"/>
              </a:solidFill>
            </a:endParaRPr>
          </a:p>
        </p:txBody>
      </p:sp>
      <p:sp>
        <p:nvSpPr>
          <p:cNvPr id="166" name="Google Shape;166;g3a8189754d3_1_32"/>
          <p:cNvSpPr txBox="1"/>
          <p:nvPr/>
        </p:nvSpPr>
        <p:spPr>
          <a:xfrm>
            <a:off x="11758125" y="4075050"/>
            <a:ext cx="5854500" cy="25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A Serverless Data Pipeline digitizes patient schedule, thereby replacing manual checks and ensuring proactive, timely, life-saving vaccination.</a:t>
            </a:r>
            <a:endParaRPr sz="3900">
              <a:solidFill>
                <a:schemeClr val="lt1"/>
              </a:solidFill>
            </a:endParaRPr>
          </a:p>
        </p:txBody>
      </p:sp>
      <p:grpSp>
        <p:nvGrpSpPr>
          <p:cNvPr id="167" name="Google Shape;167;g3a8189754d3_1_32"/>
          <p:cNvGrpSpPr/>
          <p:nvPr/>
        </p:nvGrpSpPr>
        <p:grpSpPr>
          <a:xfrm>
            <a:off x="1961666" y="1508397"/>
            <a:ext cx="9600771" cy="7722612"/>
            <a:chOff x="1663225" y="-4008900"/>
            <a:chExt cx="17570957" cy="14133624"/>
          </a:xfrm>
        </p:grpSpPr>
        <p:pic>
          <p:nvPicPr>
            <p:cNvPr id="168" name="Google Shape;168;g3a8189754d3_1_32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1663225" y="-4008900"/>
              <a:ext cx="17570957" cy="141336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" name="Google Shape;169;g3a8189754d3_1_32"/>
            <p:cNvSpPr/>
            <p:nvPr/>
          </p:nvSpPr>
          <p:spPr>
            <a:xfrm rot="389295">
              <a:off x="8960367" y="6996987"/>
              <a:ext cx="974341" cy="162468"/>
            </a:xfrm>
            <a:prstGeom prst="rect">
              <a:avLst/>
            </a:prstGeom>
            <a:solidFill>
              <a:srgbClr val="FEFEFE"/>
            </a:solidFill>
            <a:ln cap="flat" cmpd="sng" w="5175">
              <a:solidFill>
                <a:srgbClr val="FDFDF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9975" lIns="49975" spcFirstLastPara="1" rIns="49975" wrap="square" tIns="499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65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a96f61adcb_1_24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75" name="Google Shape;175;g3a96f61adcb_1_24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76" name="Google Shape;176;g3a96f61adcb_1_24"/>
          <p:cNvSpPr/>
          <p:nvPr/>
        </p:nvSpPr>
        <p:spPr>
          <a:xfrm>
            <a:off x="847061" y="42692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177" name="Google Shape;177;g3a96f61adcb_1_24"/>
          <p:cNvSpPr/>
          <p:nvPr/>
        </p:nvSpPr>
        <p:spPr>
          <a:xfrm>
            <a:off x="16793361" y="89151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78" name="Google Shape;178;g3a96f61adcb_1_24"/>
          <p:cNvSpPr/>
          <p:nvPr/>
        </p:nvSpPr>
        <p:spPr>
          <a:xfrm>
            <a:off x="1663229" y="7305675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179" name="Google Shape;179;g3a96f61adcb_1_24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g3a96f61adcb_1_24"/>
          <p:cNvSpPr txBox="1"/>
          <p:nvPr/>
        </p:nvSpPr>
        <p:spPr>
          <a:xfrm>
            <a:off x="7074016" y="325040"/>
            <a:ext cx="50682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Arial"/>
              <a:buNone/>
            </a:pPr>
            <a:r>
              <a:rPr b="1" lang="en-US" sz="41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Problem Solved </a:t>
            </a:r>
            <a:endParaRPr b="1" i="0" sz="1800" u="none" cap="none" strike="noStrike">
              <a:solidFill>
                <a:srgbClr val="000000"/>
              </a:solidFill>
            </a:endParaRPr>
          </a:p>
        </p:txBody>
      </p:sp>
      <p:sp>
        <p:nvSpPr>
          <p:cNvPr id="181" name="Google Shape;181;g3a96f61adcb_1_24"/>
          <p:cNvSpPr txBox="1"/>
          <p:nvPr/>
        </p:nvSpPr>
        <p:spPr>
          <a:xfrm>
            <a:off x="11758125" y="4075050"/>
            <a:ext cx="5854500" cy="25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>
                <a:solidFill>
                  <a:schemeClr val="lt1"/>
                </a:solidFill>
              </a:rPr>
              <a:t>A Serverless Data Pipeline digitizes patient schedule, thereby replacing manual checks and ensuring proactive, timely, life-saving vaccination.</a:t>
            </a:r>
            <a:endParaRPr sz="3900">
              <a:solidFill>
                <a:schemeClr val="lt1"/>
              </a:solidFill>
            </a:endParaRPr>
          </a:p>
        </p:txBody>
      </p:sp>
      <p:pic>
        <p:nvPicPr>
          <p:cNvPr id="182" name="Google Shape;182;g3a96f61adcb_1_24" title="1764023355073.jp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56425" y="1476025"/>
            <a:ext cx="9282913" cy="779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03D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a96f61adcb_1_5"/>
          <p:cNvSpPr/>
          <p:nvPr/>
        </p:nvSpPr>
        <p:spPr>
          <a:xfrm>
            <a:off x="14898962" y="0"/>
            <a:ext cx="3391324" cy="5314950"/>
          </a:xfrm>
          <a:custGeom>
            <a:rect b="b" l="l" r="r" t="t"/>
            <a:pathLst>
              <a:path extrusionOk="0" h="5314950" w="3391324">
                <a:moveTo>
                  <a:pt x="0" y="0"/>
                </a:moveTo>
                <a:lnTo>
                  <a:pt x="3391324" y="0"/>
                </a:lnTo>
                <a:lnTo>
                  <a:pt x="3391324" y="5314950"/>
                </a:lnTo>
                <a:lnTo>
                  <a:pt x="0" y="5314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88" name="Google Shape;188;g3a96f61adcb_1_5"/>
          <p:cNvSpPr/>
          <p:nvPr/>
        </p:nvSpPr>
        <p:spPr>
          <a:xfrm>
            <a:off x="0" y="4591050"/>
            <a:ext cx="6058658" cy="5695950"/>
          </a:xfrm>
          <a:custGeom>
            <a:rect b="b" l="l" r="r" t="t"/>
            <a:pathLst>
              <a:path extrusionOk="0" h="5695950" w="6058658">
                <a:moveTo>
                  <a:pt x="0" y="0"/>
                </a:moveTo>
                <a:lnTo>
                  <a:pt x="6058658" y="0"/>
                </a:lnTo>
                <a:lnTo>
                  <a:pt x="6058658" y="5695950"/>
                </a:lnTo>
                <a:lnTo>
                  <a:pt x="0" y="56959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89" name="Google Shape;189;g3a96f61adcb_1_5"/>
          <p:cNvSpPr/>
          <p:nvPr/>
        </p:nvSpPr>
        <p:spPr>
          <a:xfrm>
            <a:off x="847061" y="4269200"/>
            <a:ext cx="1093652" cy="466725"/>
          </a:xfrm>
          <a:custGeom>
            <a:rect b="b" l="l" r="r" t="t"/>
            <a:pathLst>
              <a:path extrusionOk="0" h="466725" w="1093652">
                <a:moveTo>
                  <a:pt x="0" y="0"/>
                </a:moveTo>
                <a:lnTo>
                  <a:pt x="1093651" y="0"/>
                </a:lnTo>
                <a:lnTo>
                  <a:pt x="1093651" y="466725"/>
                </a:lnTo>
                <a:lnTo>
                  <a:pt x="0" y="466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79" r="-69" t="0"/>
            </a:stretch>
          </a:blipFill>
          <a:ln>
            <a:noFill/>
          </a:ln>
        </p:spPr>
      </p:sp>
      <p:sp>
        <p:nvSpPr>
          <p:cNvPr id="190" name="Google Shape;190;g3a96f61adcb_1_5"/>
          <p:cNvSpPr/>
          <p:nvPr/>
        </p:nvSpPr>
        <p:spPr>
          <a:xfrm>
            <a:off x="16793361" y="8915175"/>
            <a:ext cx="819253" cy="352425"/>
          </a:xfrm>
          <a:custGeom>
            <a:rect b="b" l="l" r="r" t="t"/>
            <a:pathLst>
              <a:path extrusionOk="0" h="352425" w="819253">
                <a:moveTo>
                  <a:pt x="0" y="0"/>
                </a:moveTo>
                <a:lnTo>
                  <a:pt x="819253" y="0"/>
                </a:lnTo>
                <a:lnTo>
                  <a:pt x="819253" y="352425"/>
                </a:lnTo>
                <a:lnTo>
                  <a:pt x="0" y="3524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10" l="0" r="0" t="0"/>
            </a:stretch>
          </a:blipFill>
          <a:ln>
            <a:noFill/>
          </a:ln>
        </p:spPr>
      </p:sp>
      <p:sp>
        <p:nvSpPr>
          <p:cNvPr id="191" name="Google Shape;191;g3a96f61adcb_1_5"/>
          <p:cNvSpPr/>
          <p:nvPr/>
        </p:nvSpPr>
        <p:spPr>
          <a:xfrm>
            <a:off x="1663229" y="7305675"/>
            <a:ext cx="493204" cy="266700"/>
          </a:xfrm>
          <a:custGeom>
            <a:rect b="b" l="l" r="r" t="t"/>
            <a:pathLst>
              <a:path extrusionOk="0" h="266700" w="493204">
                <a:moveTo>
                  <a:pt x="0" y="0"/>
                </a:moveTo>
                <a:lnTo>
                  <a:pt x="493204" y="0"/>
                </a:lnTo>
                <a:lnTo>
                  <a:pt x="493204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209" r="-209" t="0"/>
            </a:stretch>
          </a:blipFill>
          <a:ln>
            <a:noFill/>
          </a:ln>
        </p:spPr>
      </p:sp>
      <p:sp>
        <p:nvSpPr>
          <p:cNvPr id="192" name="Google Shape;192;g3a96f61adcb_1_5"/>
          <p:cNvSpPr/>
          <p:nvPr/>
        </p:nvSpPr>
        <p:spPr>
          <a:xfrm>
            <a:off x="847050" y="634642"/>
            <a:ext cx="2125575" cy="603608"/>
          </a:xfrm>
          <a:custGeom>
            <a:rect b="b" l="l" r="r" t="t"/>
            <a:pathLst>
              <a:path extrusionOk="0" h="603608" w="2125575">
                <a:moveTo>
                  <a:pt x="0" y="0"/>
                </a:moveTo>
                <a:lnTo>
                  <a:pt x="2125575" y="0"/>
                </a:lnTo>
                <a:lnTo>
                  <a:pt x="2125575" y="603608"/>
                </a:lnTo>
                <a:lnTo>
                  <a:pt x="0" y="6036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3" name="Google Shape;193;g3a96f61adcb_1_5" title="Serverless-Vaccination-Reminder-Architectural-Diagram33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72625" y="835875"/>
            <a:ext cx="11926325" cy="861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